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3" r:id="rId1"/>
  </p:sldMasterIdLst>
  <p:notesMasterIdLst>
    <p:notesMasterId r:id="rId88"/>
  </p:notesMasterIdLst>
  <p:handoutMasterIdLst>
    <p:handoutMasterId r:id="rId89"/>
  </p:handoutMasterIdLst>
  <p:sldIdLst>
    <p:sldId id="420" r:id="rId2"/>
    <p:sldId id="394" r:id="rId3"/>
    <p:sldId id="395" r:id="rId4"/>
    <p:sldId id="400" r:id="rId5"/>
    <p:sldId id="331" r:id="rId6"/>
    <p:sldId id="332" r:id="rId7"/>
    <p:sldId id="330" r:id="rId8"/>
    <p:sldId id="333" r:id="rId9"/>
    <p:sldId id="334" r:id="rId10"/>
    <p:sldId id="335" r:id="rId11"/>
    <p:sldId id="337" r:id="rId12"/>
    <p:sldId id="339" r:id="rId13"/>
    <p:sldId id="340" r:id="rId14"/>
    <p:sldId id="341" r:id="rId15"/>
    <p:sldId id="338" r:id="rId16"/>
    <p:sldId id="428" r:id="rId17"/>
    <p:sldId id="342" r:id="rId18"/>
    <p:sldId id="343" r:id="rId19"/>
    <p:sldId id="345" r:id="rId20"/>
    <p:sldId id="346" r:id="rId21"/>
    <p:sldId id="349" r:id="rId22"/>
    <p:sldId id="348" r:id="rId23"/>
    <p:sldId id="350" r:id="rId24"/>
    <p:sldId id="366" r:id="rId25"/>
    <p:sldId id="367" r:id="rId26"/>
    <p:sldId id="352" r:id="rId27"/>
    <p:sldId id="353" r:id="rId28"/>
    <p:sldId id="355" r:id="rId29"/>
    <p:sldId id="356" r:id="rId30"/>
    <p:sldId id="357" r:id="rId31"/>
    <p:sldId id="358" r:id="rId32"/>
    <p:sldId id="359" r:id="rId33"/>
    <p:sldId id="360" r:id="rId34"/>
    <p:sldId id="361" r:id="rId35"/>
    <p:sldId id="362" r:id="rId36"/>
    <p:sldId id="363" r:id="rId37"/>
    <p:sldId id="364" r:id="rId38"/>
    <p:sldId id="365" r:id="rId39"/>
    <p:sldId id="368" r:id="rId40"/>
    <p:sldId id="369" r:id="rId41"/>
    <p:sldId id="370" r:id="rId42"/>
    <p:sldId id="371" r:id="rId43"/>
    <p:sldId id="381" r:id="rId44"/>
    <p:sldId id="373" r:id="rId45"/>
    <p:sldId id="374" r:id="rId46"/>
    <p:sldId id="425" r:id="rId47"/>
    <p:sldId id="424" r:id="rId48"/>
    <p:sldId id="426" r:id="rId49"/>
    <p:sldId id="422" r:id="rId50"/>
    <p:sldId id="375" r:id="rId51"/>
    <p:sldId id="376" r:id="rId52"/>
    <p:sldId id="429" r:id="rId53"/>
    <p:sldId id="379" r:id="rId54"/>
    <p:sldId id="385" r:id="rId55"/>
    <p:sldId id="386" r:id="rId56"/>
    <p:sldId id="387" r:id="rId57"/>
    <p:sldId id="382" r:id="rId58"/>
    <p:sldId id="383" r:id="rId59"/>
    <p:sldId id="384" r:id="rId60"/>
    <p:sldId id="391" r:id="rId61"/>
    <p:sldId id="392" r:id="rId62"/>
    <p:sldId id="421" r:id="rId63"/>
    <p:sldId id="393" r:id="rId64"/>
    <p:sldId id="427" r:id="rId65"/>
    <p:sldId id="284" r:id="rId66"/>
    <p:sldId id="259" r:id="rId67"/>
    <p:sldId id="296" r:id="rId68"/>
    <p:sldId id="423" r:id="rId69"/>
    <p:sldId id="411" r:id="rId70"/>
    <p:sldId id="315" r:id="rId71"/>
    <p:sldId id="316" r:id="rId72"/>
    <p:sldId id="412" r:id="rId73"/>
    <p:sldId id="413" r:id="rId74"/>
    <p:sldId id="414" r:id="rId75"/>
    <p:sldId id="415" r:id="rId76"/>
    <p:sldId id="416" r:id="rId77"/>
    <p:sldId id="419" r:id="rId78"/>
    <p:sldId id="417" r:id="rId79"/>
    <p:sldId id="307" r:id="rId80"/>
    <p:sldId id="418" r:id="rId81"/>
    <p:sldId id="314" r:id="rId82"/>
    <p:sldId id="309" r:id="rId83"/>
    <p:sldId id="262" r:id="rId84"/>
    <p:sldId id="263" r:id="rId85"/>
    <p:sldId id="260" r:id="rId86"/>
    <p:sldId id="319" r:id="rId87"/>
  </p:sldIdLst>
  <p:sldSz cx="9144000" cy="6858000" type="screen4x3"/>
  <p:notesSz cx="9601200" cy="7315200"/>
  <p:defaultTextStyle>
    <a:defPPr>
      <a:defRPr lang="en-US"/>
    </a:defPPr>
    <a:lvl1pPr algn="l" rtl="0" eaLnBrk="0" fontAlgn="base" hangingPunct="0">
      <a:spcBef>
        <a:spcPct val="0"/>
      </a:spcBef>
      <a:spcAft>
        <a:spcPct val="0"/>
      </a:spcAft>
      <a:defRPr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FF6600"/>
    <a:srgbClr val="A6A6A6"/>
    <a:srgbClr val="FFFF66"/>
    <a:srgbClr val="CC3300"/>
    <a:srgbClr val="FF9933"/>
    <a:srgbClr val="CC0099"/>
    <a:srgbClr val="FF33CC"/>
    <a:srgbClr val="66FF33"/>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252" autoAdjust="0"/>
  </p:normalViewPr>
  <p:slideViewPr>
    <p:cSldViewPr>
      <p:cViewPr varScale="1">
        <p:scale>
          <a:sx n="135" d="100"/>
          <a:sy n="135" d="100"/>
        </p:scale>
        <p:origin x="2544" y="1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notesMaster" Target="notesMasters/notesMaster1.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6674" name="Rectangle 2"/>
          <p:cNvSpPr>
            <a:spLocks noGrp="1" noChangeArrowheads="1"/>
          </p:cNvSpPr>
          <p:nvPr>
            <p:ph type="hdr" sz="quarter"/>
          </p:nvPr>
        </p:nvSpPr>
        <p:spPr bwMode="auto">
          <a:xfrm>
            <a:off x="0" y="0"/>
            <a:ext cx="4160937" cy="3652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defTabSz="966788" eaLnBrk="1" hangingPunct="1">
              <a:defRPr sz="1300"/>
            </a:lvl1pPr>
          </a:lstStyle>
          <a:p>
            <a:endParaRPr lang="en-US"/>
          </a:p>
        </p:txBody>
      </p:sp>
      <p:sp>
        <p:nvSpPr>
          <p:cNvPr id="156675" name="Rectangle 3"/>
          <p:cNvSpPr>
            <a:spLocks noGrp="1" noChangeArrowheads="1"/>
          </p:cNvSpPr>
          <p:nvPr>
            <p:ph type="dt" sz="quarter" idx="1"/>
          </p:nvPr>
        </p:nvSpPr>
        <p:spPr bwMode="auto">
          <a:xfrm>
            <a:off x="5438180" y="0"/>
            <a:ext cx="4160937" cy="3652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algn="r" defTabSz="966788" eaLnBrk="1" hangingPunct="1">
              <a:defRPr sz="1300"/>
            </a:lvl1pPr>
          </a:lstStyle>
          <a:p>
            <a:endParaRPr lang="en-US"/>
          </a:p>
        </p:txBody>
      </p:sp>
      <p:sp>
        <p:nvSpPr>
          <p:cNvPr id="156676" name="Rectangle 4"/>
          <p:cNvSpPr>
            <a:spLocks noGrp="1" noChangeArrowheads="1"/>
          </p:cNvSpPr>
          <p:nvPr>
            <p:ph type="ftr" sz="quarter" idx="2"/>
          </p:nvPr>
        </p:nvSpPr>
        <p:spPr bwMode="auto">
          <a:xfrm>
            <a:off x="0" y="6948715"/>
            <a:ext cx="4160937" cy="3652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defTabSz="966788" eaLnBrk="1" hangingPunct="1">
              <a:defRPr sz="1300"/>
            </a:lvl1pPr>
          </a:lstStyle>
          <a:p>
            <a:endParaRPr lang="en-US"/>
          </a:p>
        </p:txBody>
      </p:sp>
      <p:sp>
        <p:nvSpPr>
          <p:cNvPr id="156677" name="Rectangle 5"/>
          <p:cNvSpPr>
            <a:spLocks noGrp="1" noChangeArrowheads="1"/>
          </p:cNvSpPr>
          <p:nvPr>
            <p:ph type="sldNum" sz="quarter" idx="3"/>
          </p:nvPr>
        </p:nvSpPr>
        <p:spPr bwMode="auto">
          <a:xfrm>
            <a:off x="5438180" y="6948715"/>
            <a:ext cx="4160937" cy="3652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algn="r" defTabSz="966788" eaLnBrk="1" hangingPunct="1">
              <a:defRPr sz="1300"/>
            </a:lvl1pPr>
          </a:lstStyle>
          <a:p>
            <a:fld id="{5DA32154-D5D3-49CA-8919-ED1817062EB4}" type="slidenum">
              <a:rPr lang="en-US"/>
              <a:pPr/>
              <a:t>‹#›</a:t>
            </a:fld>
            <a:endParaRPr lang="en-US"/>
          </a:p>
        </p:txBody>
      </p:sp>
    </p:spTree>
    <p:extLst>
      <p:ext uri="{BB962C8B-B14F-4D97-AF65-F5344CB8AC3E}">
        <p14:creationId xmlns:p14="http://schemas.microsoft.com/office/powerpoint/2010/main" val="12347039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png>
</file>

<file path=ppt/media/image46.jpeg>
</file>

<file path=ppt/media/image47.png>
</file>

<file path=ppt/media/image48.pn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8066" name="Rectangle 2"/>
          <p:cNvSpPr>
            <a:spLocks noGrp="1" noChangeArrowheads="1"/>
          </p:cNvSpPr>
          <p:nvPr>
            <p:ph type="hdr" sz="quarter"/>
          </p:nvPr>
        </p:nvSpPr>
        <p:spPr bwMode="auto">
          <a:xfrm>
            <a:off x="0" y="0"/>
            <a:ext cx="4160937" cy="3652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defTabSz="966788" eaLnBrk="1" hangingPunct="1">
              <a:defRPr sz="1300"/>
            </a:lvl1pPr>
          </a:lstStyle>
          <a:p>
            <a:endParaRPr lang="en-US"/>
          </a:p>
        </p:txBody>
      </p:sp>
      <p:sp>
        <p:nvSpPr>
          <p:cNvPr id="88067" name="Rectangle 3"/>
          <p:cNvSpPr>
            <a:spLocks noGrp="1" noChangeArrowheads="1"/>
          </p:cNvSpPr>
          <p:nvPr>
            <p:ph type="dt" idx="1"/>
          </p:nvPr>
        </p:nvSpPr>
        <p:spPr bwMode="auto">
          <a:xfrm>
            <a:off x="5438180" y="0"/>
            <a:ext cx="4160937" cy="3652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algn="r" defTabSz="966788" eaLnBrk="1" hangingPunct="1">
              <a:defRPr sz="1300"/>
            </a:lvl1pPr>
          </a:lstStyle>
          <a:p>
            <a:endParaRPr lang="en-US"/>
          </a:p>
        </p:txBody>
      </p:sp>
      <p:sp>
        <p:nvSpPr>
          <p:cNvPr id="88068" name="Rectangle 4"/>
          <p:cNvSpPr>
            <a:spLocks noGrp="1" noRot="1" noChangeAspect="1" noChangeArrowheads="1" noTextEdit="1"/>
          </p:cNvSpPr>
          <p:nvPr>
            <p:ph type="sldImg" idx="2"/>
          </p:nvPr>
        </p:nvSpPr>
        <p:spPr bwMode="auto">
          <a:xfrm>
            <a:off x="2971800" y="549275"/>
            <a:ext cx="3657600" cy="27432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dist="35921" dir="2700000" algn="ctr" rotWithShape="0">
                    <a:srgbClr val="808080"/>
                  </a:outerShdw>
                </a:effectLst>
              </a14:hiddenEffects>
            </a:ext>
            <a:ext uri="{53640926-AAD7-44d8-BBD7-CCE9431645EC}">
              <a14:shadowObscured xmlns="" xmlns:a14="http://schemas.microsoft.com/office/drawing/2010/main" val="1"/>
            </a:ext>
          </a:extLst>
        </p:spPr>
      </p:sp>
      <p:sp>
        <p:nvSpPr>
          <p:cNvPr id="88069" name="Rectangle 5"/>
          <p:cNvSpPr>
            <a:spLocks noGrp="1" noChangeArrowheads="1"/>
          </p:cNvSpPr>
          <p:nvPr>
            <p:ph type="body" sz="quarter" idx="3"/>
          </p:nvPr>
        </p:nvSpPr>
        <p:spPr bwMode="auto">
          <a:xfrm>
            <a:off x="960538" y="3474963"/>
            <a:ext cx="7680127" cy="329111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88070" name="Rectangle 6"/>
          <p:cNvSpPr>
            <a:spLocks noGrp="1" noChangeArrowheads="1"/>
          </p:cNvSpPr>
          <p:nvPr>
            <p:ph type="ftr" sz="quarter" idx="4"/>
          </p:nvPr>
        </p:nvSpPr>
        <p:spPr bwMode="auto">
          <a:xfrm>
            <a:off x="0" y="6948715"/>
            <a:ext cx="4160937" cy="3652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defTabSz="966788" eaLnBrk="1" hangingPunct="1">
              <a:defRPr sz="1300"/>
            </a:lvl1pPr>
          </a:lstStyle>
          <a:p>
            <a:endParaRPr lang="en-US"/>
          </a:p>
        </p:txBody>
      </p:sp>
      <p:sp>
        <p:nvSpPr>
          <p:cNvPr id="88071" name="Rectangle 7"/>
          <p:cNvSpPr>
            <a:spLocks noGrp="1" noChangeArrowheads="1"/>
          </p:cNvSpPr>
          <p:nvPr>
            <p:ph type="sldNum" sz="quarter" idx="5"/>
          </p:nvPr>
        </p:nvSpPr>
        <p:spPr bwMode="auto">
          <a:xfrm>
            <a:off x="5438180" y="6948715"/>
            <a:ext cx="4160937" cy="3652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algn="r" defTabSz="966788" eaLnBrk="1" hangingPunct="1">
              <a:defRPr sz="1300"/>
            </a:lvl1pPr>
          </a:lstStyle>
          <a:p>
            <a:fld id="{077CF80A-7368-494B-B045-ED5395A94CB9}" type="slidenum">
              <a:rPr lang="en-US"/>
              <a:pPr/>
              <a:t>‹#›</a:t>
            </a:fld>
            <a:endParaRPr lang="en-US"/>
          </a:p>
        </p:txBody>
      </p:sp>
    </p:spTree>
    <p:extLst>
      <p:ext uri="{BB962C8B-B14F-4D97-AF65-F5344CB8AC3E}">
        <p14:creationId xmlns:p14="http://schemas.microsoft.com/office/powerpoint/2010/main" val="4070501126"/>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Arial" charset="0"/>
              </a:defRPr>
            </a:lvl1pPr>
            <a:lvl2pPr marL="742950" indent="-285750" defTabSz="966788">
              <a:defRPr>
                <a:solidFill>
                  <a:schemeClr val="tx1"/>
                </a:solidFill>
                <a:latin typeface="Arial" charset="0"/>
              </a:defRPr>
            </a:lvl2pPr>
            <a:lvl3pPr marL="1143000" indent="-228600" defTabSz="966788">
              <a:defRPr>
                <a:solidFill>
                  <a:schemeClr val="tx1"/>
                </a:solidFill>
                <a:latin typeface="Arial" charset="0"/>
              </a:defRPr>
            </a:lvl3pPr>
            <a:lvl4pPr marL="1600200" indent="-228600" defTabSz="966788">
              <a:defRPr>
                <a:solidFill>
                  <a:schemeClr val="tx1"/>
                </a:solidFill>
                <a:latin typeface="Arial" charset="0"/>
              </a:defRPr>
            </a:lvl4pPr>
            <a:lvl5pPr marL="2057400" indent="-228600" defTabSz="966788">
              <a:defRPr>
                <a:solidFill>
                  <a:schemeClr val="tx1"/>
                </a:solidFill>
                <a:latin typeface="Arial" charset="0"/>
              </a:defRPr>
            </a:lvl5pPr>
            <a:lvl6pPr marL="2514600" indent="-228600" defTabSz="966788" eaLnBrk="0" fontAlgn="base" hangingPunct="0">
              <a:spcBef>
                <a:spcPct val="0"/>
              </a:spcBef>
              <a:spcAft>
                <a:spcPct val="0"/>
              </a:spcAft>
              <a:defRPr>
                <a:solidFill>
                  <a:schemeClr val="tx1"/>
                </a:solidFill>
                <a:latin typeface="Arial" charset="0"/>
              </a:defRPr>
            </a:lvl6pPr>
            <a:lvl7pPr marL="2971800" indent="-228600" defTabSz="966788" eaLnBrk="0" fontAlgn="base" hangingPunct="0">
              <a:spcBef>
                <a:spcPct val="0"/>
              </a:spcBef>
              <a:spcAft>
                <a:spcPct val="0"/>
              </a:spcAft>
              <a:defRPr>
                <a:solidFill>
                  <a:schemeClr val="tx1"/>
                </a:solidFill>
                <a:latin typeface="Arial" charset="0"/>
              </a:defRPr>
            </a:lvl7pPr>
            <a:lvl8pPr marL="3429000" indent="-228600" defTabSz="966788" eaLnBrk="0" fontAlgn="base" hangingPunct="0">
              <a:spcBef>
                <a:spcPct val="0"/>
              </a:spcBef>
              <a:spcAft>
                <a:spcPct val="0"/>
              </a:spcAft>
              <a:defRPr>
                <a:solidFill>
                  <a:schemeClr val="tx1"/>
                </a:solidFill>
                <a:latin typeface="Arial" charset="0"/>
              </a:defRPr>
            </a:lvl8pPr>
            <a:lvl9pPr marL="3886200" indent="-228600" defTabSz="966788" eaLnBrk="0" fontAlgn="base" hangingPunct="0">
              <a:spcBef>
                <a:spcPct val="0"/>
              </a:spcBef>
              <a:spcAft>
                <a:spcPct val="0"/>
              </a:spcAft>
              <a:defRPr>
                <a:solidFill>
                  <a:schemeClr val="tx1"/>
                </a:solidFill>
                <a:latin typeface="Arial" charset="0"/>
              </a:defRPr>
            </a:lvl9pPr>
          </a:lstStyle>
          <a:p>
            <a:fld id="{0F9C4CAF-98CE-4B4B-B10E-3F0FC7A6A02A}" type="slidenum">
              <a:rPr lang="en-US" smtClean="0"/>
              <a:pPr/>
              <a:t>2</a:t>
            </a:fld>
            <a:endParaRPr lang="en-US" smtClean="0"/>
          </a:p>
        </p:txBody>
      </p:sp>
      <p:sp>
        <p:nvSpPr>
          <p:cNvPr id="71683" name="Rectangle 2"/>
          <p:cNvSpPr>
            <a:spLocks noGrp="1" noRot="1" noChangeAspect="1" noChangeArrowheads="1" noTextEdit="1"/>
          </p:cNvSpPr>
          <p:nvPr>
            <p:ph type="sldImg"/>
          </p:nvPr>
        </p:nvSpPr>
        <p:spPr>
          <a:xfrm>
            <a:off x="2973388" y="549275"/>
            <a:ext cx="3659187" cy="2743200"/>
          </a:xfrm>
          <a:ln/>
        </p:spPr>
      </p:sp>
      <p:sp>
        <p:nvSpPr>
          <p:cNvPr id="716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15895351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13</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14</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15</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and details: http://www.realtimerendering.com/blog/improved-graphics-transforms-demo/</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16</a:t>
            </a:fld>
            <a:endParaRPr lang="en-US"/>
          </a:p>
        </p:txBody>
      </p:sp>
    </p:spTree>
    <p:extLst>
      <p:ext uri="{BB962C8B-B14F-4D97-AF65-F5344CB8AC3E}">
        <p14:creationId xmlns:p14="http://schemas.microsoft.com/office/powerpoint/2010/main" val="2883944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17</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what coordinate system do you move the vertex?  Model coordinates</a:t>
            </a:r>
          </a:p>
        </p:txBody>
      </p:sp>
      <p:sp>
        <p:nvSpPr>
          <p:cNvPr id="4" name="Slide Number Placeholder 3"/>
          <p:cNvSpPr>
            <a:spLocks noGrp="1"/>
          </p:cNvSpPr>
          <p:nvPr>
            <p:ph type="sldNum" sz="quarter" idx="10"/>
          </p:nvPr>
        </p:nvSpPr>
        <p:spPr/>
        <p:txBody>
          <a:bodyPr/>
          <a:lstStyle/>
          <a:p>
            <a:fld id="{077CF80A-7368-494B-B045-ED5395A94CB9}" type="slidenum">
              <a:rPr lang="en-US" smtClean="0"/>
              <a:pPr/>
              <a:t>18</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[0.0, 1.0] the right displacement range?</a:t>
            </a:r>
          </a:p>
        </p:txBody>
      </p:sp>
      <p:sp>
        <p:nvSpPr>
          <p:cNvPr id="4" name="Slide Number Placeholder 3"/>
          <p:cNvSpPr>
            <a:spLocks noGrp="1"/>
          </p:cNvSpPr>
          <p:nvPr>
            <p:ph type="sldNum" sz="quarter" idx="10"/>
          </p:nvPr>
        </p:nvSpPr>
        <p:spPr/>
        <p:txBody>
          <a:bodyPr/>
          <a:lstStyle/>
          <a:p>
            <a:fld id="{077CF80A-7368-494B-B045-ED5395A94CB9}" type="slidenum">
              <a:rPr lang="en-US" smtClean="0"/>
              <a:pPr/>
              <a:t>19</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Scale and bias sin() from -1.0 to 1.0.</a:t>
            </a:r>
          </a:p>
          <a:p>
            <a:endParaRPr lang="en-US" dirty="0" smtClean="0"/>
          </a:p>
          <a:p>
            <a:r>
              <a:rPr lang="en-US" dirty="0" smtClean="0"/>
              <a:t>Amplitude may not be enough or too much.  Same</a:t>
            </a:r>
            <a:r>
              <a:rPr lang="en-US" baseline="0" dirty="0" smtClean="0"/>
              <a:t> for frequency.</a:t>
            </a:r>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20</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21</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22</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5</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 </a:t>
            </a:r>
            <a:r>
              <a:rPr lang="en-US" dirty="0" err="1" smtClean="0"/>
              <a:t>position.y</a:t>
            </a:r>
            <a:r>
              <a:rPr lang="en-US" dirty="0" smtClean="0"/>
              <a:t> varies per-vertex.  </a:t>
            </a:r>
            <a:r>
              <a:rPr lang="en-US" dirty="0" err="1" smtClean="0"/>
              <a:t>u_scaleFactor</a:t>
            </a:r>
            <a:r>
              <a:rPr lang="en-US" baseline="0" dirty="0" smtClean="0"/>
              <a:t> * 0.5 can be pre-computed.  </a:t>
            </a:r>
            <a:r>
              <a:rPr lang="en-US" baseline="0" dirty="0" err="1" smtClean="0"/>
              <a:t>u_frequency</a:t>
            </a:r>
            <a:r>
              <a:rPr lang="en-US" baseline="0" dirty="0" smtClean="0"/>
              <a:t> * </a:t>
            </a:r>
            <a:r>
              <a:rPr lang="en-US" baseline="0" dirty="0" err="1" smtClean="0"/>
              <a:t>u_time</a:t>
            </a:r>
            <a:r>
              <a:rPr lang="en-US" baseline="0" dirty="0" smtClean="0"/>
              <a:t> can be pre-computed.</a:t>
            </a:r>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23</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24</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25</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26</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Perhaps vertices are processed one at a time.  Primitive assembly needs to buffer them to form primitives after all vertices for a primitive have been processed</a:t>
            </a:r>
          </a:p>
          <a:p>
            <a:endParaRPr lang="en-US" dirty="0" smtClean="0"/>
          </a:p>
          <a:p>
            <a:r>
              <a:rPr lang="en-US" dirty="0" smtClean="0"/>
              <a:t>Also called triangle setup</a:t>
            </a:r>
          </a:p>
        </p:txBody>
      </p:sp>
      <p:sp>
        <p:nvSpPr>
          <p:cNvPr id="4" name="Slide Number Placeholder 3"/>
          <p:cNvSpPr>
            <a:spLocks noGrp="1"/>
          </p:cNvSpPr>
          <p:nvPr>
            <p:ph type="sldNum" sz="quarter" idx="10"/>
          </p:nvPr>
        </p:nvSpPr>
        <p:spPr/>
        <p:txBody>
          <a:bodyPr/>
          <a:lstStyle/>
          <a:p>
            <a:fld id="{077CF80A-7368-494B-B045-ED5395A94CB9}" type="slidenum">
              <a:rPr lang="en-US" smtClean="0"/>
              <a:pPr/>
              <a:t>27</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28</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29</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30</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31</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Perhaps vertices are processed in parallel</a:t>
            </a:r>
          </a:p>
        </p:txBody>
      </p:sp>
      <p:sp>
        <p:nvSpPr>
          <p:cNvPr id="4" name="Slide Number Placeholder 3"/>
          <p:cNvSpPr>
            <a:spLocks noGrp="1"/>
          </p:cNvSpPr>
          <p:nvPr>
            <p:ph type="sldNum" sz="quarter" idx="10"/>
          </p:nvPr>
        </p:nvSpPr>
        <p:spPr/>
        <p:txBody>
          <a:bodyPr/>
          <a:lstStyle/>
          <a:p>
            <a:fld id="{077CF80A-7368-494B-B045-ED5395A94CB9}" type="slidenum">
              <a:rPr lang="en-US" smtClean="0"/>
              <a:pPr/>
              <a:t>32</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6</a:t>
            </a:fld>
            <a:endParaRPr lang="en-US"/>
          </a:p>
        </p:txBody>
      </p:sp>
    </p:spTree>
    <p:extLst>
      <p:ext uri="{BB962C8B-B14F-4D97-AF65-F5344CB8AC3E}">
        <p14:creationId xmlns:p14="http://schemas.microsoft.com/office/powerpoint/2010/main" val="28144137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33</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34</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the z</a:t>
            </a:r>
            <a:r>
              <a:rPr lang="en-US" baseline="0" dirty="0" smtClean="0"/>
              <a:t> component of window coordinates used for?</a:t>
            </a:r>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35</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Clipping may happen sooner in the pipeline, but GL 4.2 shows it as happening after the viewport transform</a:t>
            </a:r>
          </a:p>
        </p:txBody>
      </p:sp>
      <p:sp>
        <p:nvSpPr>
          <p:cNvPr id="4" name="Slide Number Placeholder 3"/>
          <p:cNvSpPr>
            <a:spLocks noGrp="1"/>
          </p:cNvSpPr>
          <p:nvPr>
            <p:ph type="sldNum" sz="quarter" idx="10"/>
          </p:nvPr>
        </p:nvSpPr>
        <p:spPr/>
        <p:txBody>
          <a:bodyPr/>
          <a:lstStyle/>
          <a:p>
            <a:fld id="{077CF80A-7368-494B-B045-ED5395A94CB9}" type="slidenum">
              <a:rPr lang="en-US" smtClean="0"/>
              <a:pPr/>
              <a:t>36</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Attributes are interpolated across the primitive (unless explicitly told otherwise).</a:t>
            </a:r>
          </a:p>
          <a:p>
            <a:endParaRPr lang="en-US" baseline="0" dirty="0" smtClean="0"/>
          </a:p>
          <a:p>
            <a:r>
              <a:rPr lang="en-US" baseline="0" dirty="0" smtClean="0"/>
              <a:t>There are usually many more fragments than triangles creating an irregular workload.</a:t>
            </a:r>
            <a:endParaRPr lang="en-US" dirty="0" smtClean="0"/>
          </a:p>
          <a:p>
            <a:endParaRPr lang="en-US" dirty="0" smtClean="0"/>
          </a:p>
          <a:p>
            <a:r>
              <a:rPr lang="en-US" dirty="0" smtClean="0"/>
              <a:t>Rasterization can be done</a:t>
            </a:r>
            <a:r>
              <a:rPr lang="en-US" baseline="0" dirty="0" smtClean="0"/>
              <a:t> with a scanline algorithm or hierarchically (or recursive flood fill, in theory).</a:t>
            </a:r>
          </a:p>
          <a:p>
            <a:endParaRPr lang="en-US" baseline="0" dirty="0" smtClean="0"/>
          </a:p>
          <a:p>
            <a:r>
              <a:rPr lang="en-US" baseline="0" dirty="0" smtClean="0"/>
              <a:t>Demo with AA and more: http://acko.net/files/fullfrontal/fullfrontal/webglmath/pixels.html</a:t>
            </a:r>
          </a:p>
          <a:p>
            <a:endParaRPr lang="en-US" baseline="0" dirty="0" smtClean="0"/>
          </a:p>
          <a:p>
            <a:r>
              <a:rPr lang="en-US" baseline="0" dirty="0" smtClean="0"/>
              <a:t>From </a:t>
            </a:r>
            <a:r>
              <a:rPr lang="en-US" baseline="0" dirty="0" err="1" smtClean="0"/>
              <a:t>Larrabee</a:t>
            </a:r>
            <a:r>
              <a:rPr lang="en-US" baseline="0" dirty="0" smtClean="0"/>
              <a:t> (http://www.student.chemia.uj.edu.pl/~mrozek/USl/wyklad/Nowe_konstrukcje/Siggraph_Larrabee_paper.pdf):</a:t>
            </a:r>
          </a:p>
          <a:p>
            <a:endParaRPr lang="en-US" baseline="0" dirty="0" smtClean="0"/>
          </a:p>
          <a:p>
            <a:pPr lvl="1"/>
            <a:r>
              <a:rPr lang="en-US" baseline="0" dirty="0" smtClean="0"/>
              <a:t>“Our algorithm is a highly optimized version of the recursive descent algorithm described by Greene [1996]. The basic idea is to convert clipped triangles to screen space, then compute a </a:t>
            </a:r>
            <a:r>
              <a:rPr lang="en-US" baseline="0" dirty="0" err="1" smtClean="0"/>
              <a:t>halfplane</a:t>
            </a:r>
            <a:r>
              <a:rPr lang="en-US" baseline="0" dirty="0" smtClean="0"/>
              <a:t> equation for each triangle edge [Pineda 1988]. This lets us determine if a rectangular block is entirely inside the triangle, entirely outside the triangle, or partially covered by the triangle. In the latter case, the algorithm subdivides the block recursively until it is reduced to an individual pixel or sample position.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37</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Fragment input:  (</a:t>
            </a:r>
            <a:r>
              <a:rPr lang="en-US" dirty="0" err="1" smtClean="0"/>
              <a:t>x_window</a:t>
            </a:r>
            <a:r>
              <a:rPr lang="en-US" dirty="0" smtClean="0"/>
              <a:t>, </a:t>
            </a:r>
            <a:r>
              <a:rPr lang="en-US" dirty="0" err="1" smtClean="0"/>
              <a:t>y_window</a:t>
            </a:r>
            <a:r>
              <a:rPr lang="en-US" dirty="0" smtClean="0"/>
              <a:t>, </a:t>
            </a:r>
            <a:r>
              <a:rPr lang="en-US" dirty="0" err="1" smtClean="0"/>
              <a:t>z_window</a:t>
            </a:r>
            <a:r>
              <a:rPr lang="en-US" baseline="0" dirty="0" smtClean="0"/>
              <a:t> a.k.a. depth) and interpolated </a:t>
            </a:r>
            <a:r>
              <a:rPr lang="en-US" baseline="0" dirty="0" err="1" smtClean="0"/>
              <a:t>varyings</a:t>
            </a:r>
            <a:r>
              <a:rPr lang="en-US" baseline="0" dirty="0" smtClean="0"/>
              <a:t> (attributes) from rasterization</a:t>
            </a:r>
          </a:p>
          <a:p>
            <a:endParaRPr lang="en-US" baseline="0" dirty="0" smtClean="0"/>
          </a:p>
          <a:p>
            <a:r>
              <a:rPr lang="en-US" baseline="0" dirty="0" smtClean="0"/>
              <a:t>Useful uniforms: lights, time, etc.</a:t>
            </a:r>
          </a:p>
          <a:p>
            <a:endParaRPr lang="en-US" baseline="0" dirty="0" smtClean="0"/>
          </a:p>
          <a:p>
            <a:r>
              <a:rPr lang="en-US" baseline="0" dirty="0" smtClean="0"/>
              <a:t>Useful textures:  diffuse map, bump map, specular, map, etc.</a:t>
            </a:r>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38</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Diffuse light scatters in all directions; rough</a:t>
            </a:r>
            <a:r>
              <a:rPr lang="en-US" baseline="0" dirty="0" smtClean="0"/>
              <a:t> surfaces.</a:t>
            </a:r>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39</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 = (V + L)</a:t>
            </a:r>
            <a:r>
              <a:rPr lang="en-US" baseline="0" dirty="0" smtClean="0"/>
              <a:t> / 2.  Constant for all fragments for a directional light source.</a:t>
            </a:r>
          </a:p>
          <a:p>
            <a:endParaRPr lang="en-US" dirty="0" smtClean="0"/>
          </a:p>
          <a:p>
            <a:r>
              <a:rPr lang="en-US" dirty="0" smtClean="0"/>
              <a:t>Specular light is for mirror reflection; shiny and smooth surfaces.  Shininess controls the tightest of the specular bump.</a:t>
            </a:r>
          </a:p>
        </p:txBody>
      </p:sp>
      <p:sp>
        <p:nvSpPr>
          <p:cNvPr id="4" name="Slide Number Placeholder 3"/>
          <p:cNvSpPr>
            <a:spLocks noGrp="1"/>
          </p:cNvSpPr>
          <p:nvPr>
            <p:ph type="sldNum" sz="quarter" idx="10"/>
          </p:nvPr>
        </p:nvSpPr>
        <p:spPr/>
        <p:txBody>
          <a:bodyPr/>
          <a:lstStyle/>
          <a:p>
            <a:fld id="{077CF80A-7368-494B-B045-ED5395A94CB9}" type="slidenum">
              <a:rPr lang="en-US" smtClean="0"/>
              <a:pPr/>
              <a:t>40</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Per-fragment on left</a:t>
            </a:r>
          </a:p>
          <a:p>
            <a:endParaRPr lang="en-US" dirty="0" smtClean="0"/>
          </a:p>
          <a:p>
            <a:r>
              <a:rPr lang="en-US" dirty="0" smtClean="0"/>
              <a:t>Demo: http://www.realtimerendering.com/udacity/?load=demo/unit1-teapot-demo.js</a:t>
            </a:r>
          </a:p>
        </p:txBody>
      </p:sp>
      <p:sp>
        <p:nvSpPr>
          <p:cNvPr id="4" name="Slide Number Placeholder 3"/>
          <p:cNvSpPr>
            <a:spLocks noGrp="1"/>
          </p:cNvSpPr>
          <p:nvPr>
            <p:ph type="sldNum" sz="quarter" idx="10"/>
          </p:nvPr>
        </p:nvSpPr>
        <p:spPr/>
        <p:txBody>
          <a:bodyPr/>
          <a:lstStyle/>
          <a:p>
            <a:fld id="{077CF80A-7368-494B-B045-ED5395A94CB9}" type="slidenum">
              <a:rPr lang="en-US" smtClean="0"/>
              <a:pPr/>
              <a:t>41</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42</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dirty="0" smtClean="0"/>
              <a:t>Each attribute can come from a different buffer.  Multiple attributes can be interleaved in the same buffer.</a:t>
            </a:r>
          </a:p>
          <a:p>
            <a:pPr marL="0" indent="0">
              <a:buFont typeface="Arial" pitchFamily="34" charset="0"/>
              <a:buNone/>
            </a:pPr>
            <a:endParaRPr lang="en-US" dirty="0" smtClean="0"/>
          </a:p>
          <a:p>
            <a:pPr marL="171450" indent="-171450">
              <a:buFont typeface="Arial" pitchFamily="34" charset="0"/>
              <a:buChar char="•"/>
            </a:pPr>
            <a:r>
              <a:rPr lang="en-US" dirty="0" smtClean="0"/>
              <a:t>What are </a:t>
            </a:r>
            <a:r>
              <a:rPr lang="en-US" dirty="0" err="1" smtClean="0"/>
              <a:t>binormals</a:t>
            </a:r>
            <a:r>
              <a:rPr lang="en-US" dirty="0" smtClean="0"/>
              <a:t> and </a:t>
            </a:r>
            <a:r>
              <a:rPr lang="en-US" dirty="0" err="1" smtClean="0"/>
              <a:t>bitagents</a:t>
            </a:r>
            <a:r>
              <a:rPr lang="en-US" dirty="0" smtClean="0"/>
              <a:t>?</a:t>
            </a:r>
          </a:p>
          <a:p>
            <a:pPr marL="171450" indent="-171450">
              <a:buFont typeface="Arial" pitchFamily="34" charset="0"/>
              <a:buChar char="•"/>
            </a:pPr>
            <a:r>
              <a:rPr lang="en-US" dirty="0" smtClean="0"/>
              <a:t>What</a:t>
            </a:r>
            <a:r>
              <a:rPr lang="en-US" baseline="0" dirty="0" smtClean="0"/>
              <a:t> are they used for?  Bump mapping, normal mapping.  Anything that needs to work in tangent space.</a:t>
            </a:r>
          </a:p>
          <a:p>
            <a:pPr marL="171450" indent="-171450">
              <a:buFont typeface="Arial" pitchFamily="34" charset="0"/>
              <a:buChar char="•"/>
            </a:pPr>
            <a:r>
              <a:rPr lang="en-US" baseline="0" dirty="0" smtClean="0"/>
              <a:t>Why do we not need to store all three normal, binormal, and bitagent in the buffer?  Because we can compute one from the other two with a cross product.</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7</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43</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44</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45</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Demo: http://www.realtimerendering.com/udacity/index_solutions.html?load=unit8/ps-specular-mapping_sol.js</a:t>
            </a:r>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46</a:t>
            </a:fld>
            <a:endParaRPr lang="en-US"/>
          </a:p>
        </p:txBody>
      </p:sp>
    </p:spTree>
    <p:extLst>
      <p:ext uri="{BB962C8B-B14F-4D97-AF65-F5344CB8AC3E}">
        <p14:creationId xmlns:p14="http://schemas.microsoft.com/office/powerpoint/2010/main" val="35870631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Two-tone shading.</a:t>
            </a:r>
          </a:p>
          <a:p>
            <a:endParaRPr lang="en-US" dirty="0" smtClean="0"/>
          </a:p>
          <a:p>
            <a:r>
              <a:rPr lang="en-US" dirty="0" smtClean="0"/>
              <a:t>Also common to shade</a:t>
            </a:r>
            <a:r>
              <a:rPr lang="en-US" baseline="0" dirty="0" smtClean="0"/>
              <a:t> silhouettes.</a:t>
            </a:r>
          </a:p>
          <a:p>
            <a:endParaRPr lang="en-US" baseline="0" dirty="0" smtClean="0"/>
          </a:p>
          <a:p>
            <a:r>
              <a:rPr lang="en-US" baseline="0" dirty="0" smtClean="0"/>
              <a:t>Demo: http://www.realtimerendering.com/udacity/unit9/two-tone-shading_sol/index.html</a:t>
            </a:r>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47</a:t>
            </a:fld>
            <a:endParaRPr lang="en-US"/>
          </a:p>
        </p:txBody>
      </p:sp>
    </p:spTree>
    <p:extLst>
      <p:ext uri="{BB962C8B-B14F-4D97-AF65-F5344CB8AC3E}">
        <p14:creationId xmlns:p14="http://schemas.microsoft.com/office/powerpoint/2010/main" val="410467035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http://www.realtimerendering.com/udacity/index_solutions.html?load=unit8/ps-reflection-mapping_sol.js</a:t>
            </a:r>
          </a:p>
        </p:txBody>
      </p:sp>
      <p:sp>
        <p:nvSpPr>
          <p:cNvPr id="4" name="Slide Number Placeholder 3"/>
          <p:cNvSpPr>
            <a:spLocks noGrp="1"/>
          </p:cNvSpPr>
          <p:nvPr>
            <p:ph type="sldNum" sz="quarter" idx="10"/>
          </p:nvPr>
        </p:nvSpPr>
        <p:spPr/>
        <p:txBody>
          <a:bodyPr/>
          <a:lstStyle/>
          <a:p>
            <a:fld id="{077CF80A-7368-494B-B045-ED5395A94CB9}" type="slidenum">
              <a:rPr lang="en-US" smtClean="0"/>
              <a:pPr/>
              <a:t>48</a:t>
            </a:fld>
            <a:endParaRPr lang="en-US"/>
          </a:p>
        </p:txBody>
      </p:sp>
    </p:spTree>
    <p:extLst>
      <p:ext uri="{BB962C8B-B14F-4D97-AF65-F5344CB8AC3E}">
        <p14:creationId xmlns:p14="http://schemas.microsoft.com/office/powerpoint/2010/main" val="64083950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Fog demo: https://www.udacity.com/course/viewer#!/c-cs291/l-124106593/m-170440734</a:t>
            </a:r>
          </a:p>
        </p:txBody>
      </p:sp>
      <p:sp>
        <p:nvSpPr>
          <p:cNvPr id="4" name="Slide Number Placeholder 3"/>
          <p:cNvSpPr>
            <a:spLocks noGrp="1"/>
          </p:cNvSpPr>
          <p:nvPr>
            <p:ph type="sldNum" sz="quarter" idx="10"/>
          </p:nvPr>
        </p:nvSpPr>
        <p:spPr/>
        <p:txBody>
          <a:bodyPr/>
          <a:lstStyle/>
          <a:p>
            <a:fld id="{077CF80A-7368-494B-B045-ED5395A94CB9}" type="slidenum">
              <a:rPr lang="en-US" smtClean="0"/>
              <a:pPr/>
              <a:t>49</a:t>
            </a:fld>
            <a:endParaRPr lang="en-US"/>
          </a:p>
        </p:txBody>
      </p:sp>
    </p:spTree>
    <p:extLst>
      <p:ext uri="{BB962C8B-B14F-4D97-AF65-F5344CB8AC3E}">
        <p14:creationId xmlns:p14="http://schemas.microsoft.com/office/powerpoint/2010/main" val="401919004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50</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51</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http://acko.net/files/fullfrontal/fullfrontal/webglmath/shaders.html</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52</a:t>
            </a:fld>
            <a:endParaRPr lang="en-US"/>
          </a:p>
        </p:txBody>
      </p:sp>
    </p:spTree>
    <p:extLst>
      <p:ext uri="{BB962C8B-B14F-4D97-AF65-F5344CB8AC3E}">
        <p14:creationId xmlns:p14="http://schemas.microsoft.com/office/powerpoint/2010/main" val="12655783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8</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53</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54</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Scissor out area that affects a light or a post-processing effect, e.g., fixing cracks in screen-space.  Project bounding volume onto near plane.</a:t>
            </a:r>
          </a:p>
        </p:txBody>
      </p:sp>
      <p:sp>
        <p:nvSpPr>
          <p:cNvPr id="4" name="Slide Number Placeholder 3"/>
          <p:cNvSpPr>
            <a:spLocks noGrp="1"/>
          </p:cNvSpPr>
          <p:nvPr>
            <p:ph type="sldNum" sz="quarter" idx="10"/>
          </p:nvPr>
        </p:nvSpPr>
        <p:spPr/>
        <p:txBody>
          <a:bodyPr/>
          <a:lstStyle/>
          <a:p>
            <a:fld id="{077CF80A-7368-494B-B045-ED5395A94CB9}" type="slidenum">
              <a:rPr lang="en-US" smtClean="0"/>
              <a:pPr/>
              <a:t>55</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Multi-pass</a:t>
            </a:r>
            <a:r>
              <a:rPr lang="en-US" baseline="0" dirty="0" smtClean="0"/>
              <a:t> avoid z-fighting (decaling)</a:t>
            </a:r>
          </a:p>
          <a:p>
            <a:r>
              <a:rPr lang="en-US" baseline="0" dirty="0" smtClean="0"/>
              <a:t>Stencil shadow volumes – </a:t>
            </a:r>
            <a:r>
              <a:rPr lang="en-US" baseline="0" dirty="0" err="1" smtClean="0"/>
              <a:t>inc</a:t>
            </a:r>
            <a:r>
              <a:rPr lang="en-US" baseline="0" dirty="0" smtClean="0"/>
              <a:t> on entrance, </a:t>
            </a:r>
            <a:r>
              <a:rPr lang="en-US" baseline="0" dirty="0" err="1" smtClean="0"/>
              <a:t>dec</a:t>
            </a:r>
            <a:r>
              <a:rPr lang="en-US" baseline="0" dirty="0" smtClean="0"/>
              <a:t> on exit.</a:t>
            </a:r>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56</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Memory densities went up.  Cost went down.  Z-buffer is efficient to implement in hardware.  Has lots of optimizations.</a:t>
            </a:r>
          </a:p>
          <a:p>
            <a:endParaRPr lang="en-US" dirty="0" smtClean="0"/>
          </a:p>
          <a:p>
            <a:r>
              <a:rPr lang="en-US" dirty="0" smtClean="0"/>
              <a:t>z-fighting demo:</a:t>
            </a:r>
            <a:r>
              <a:rPr lang="en-US" baseline="0" dirty="0" smtClean="0"/>
              <a:t> http://www.realtimerendering.com/udacity/?load=demo/unit2-z-fighting.js</a:t>
            </a:r>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57</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077CF80A-7368-494B-B045-ED5395A94CB9}" type="slidenum">
              <a:rPr lang="en-US" smtClean="0"/>
              <a:pPr/>
              <a:t>60</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Also see this demo: http://www.andersriggelsen.dk/glblendfunc.php</a:t>
            </a:r>
          </a:p>
        </p:txBody>
      </p:sp>
      <p:sp>
        <p:nvSpPr>
          <p:cNvPr id="4" name="Slide Number Placeholder 3"/>
          <p:cNvSpPr>
            <a:spLocks noGrp="1"/>
          </p:cNvSpPr>
          <p:nvPr>
            <p:ph type="sldNum" sz="quarter" idx="10"/>
          </p:nvPr>
        </p:nvSpPr>
        <p:spPr/>
        <p:txBody>
          <a:bodyPr/>
          <a:lstStyle/>
          <a:p>
            <a:fld id="{077CF80A-7368-494B-B045-ED5395A94CB9}" type="slidenum">
              <a:rPr lang="en-US" smtClean="0"/>
              <a:pPr/>
              <a:t>61</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smtClean="0"/>
              <a:t>Alpha Blending requires sorting back to front</a:t>
            </a:r>
          </a:p>
          <a:p>
            <a:endParaRPr lang="en-US" dirty="0" smtClean="0"/>
          </a:p>
          <a:p>
            <a:r>
              <a:rPr lang="en-US" dirty="0" smtClean="0"/>
              <a:t>Demo: http://www.realtimerendering.com/udacity/?load=demo/unit3-transparency.js</a:t>
            </a:r>
          </a:p>
        </p:txBody>
      </p:sp>
      <p:sp>
        <p:nvSpPr>
          <p:cNvPr id="4" name="Slide Number Placeholder 3"/>
          <p:cNvSpPr>
            <a:spLocks noGrp="1"/>
          </p:cNvSpPr>
          <p:nvPr>
            <p:ph type="sldNum" sz="quarter" idx="10"/>
          </p:nvPr>
        </p:nvSpPr>
        <p:spPr/>
        <p:txBody>
          <a:bodyPr/>
          <a:lstStyle/>
          <a:p>
            <a:fld id="{077CF80A-7368-494B-B045-ED5395A94CB9}" type="slidenum">
              <a:rPr lang="en-US" smtClean="0"/>
              <a:pPr/>
              <a:t>62</a:t>
            </a:fld>
            <a:endParaRPr lang="en-US"/>
          </a:p>
        </p:txBody>
      </p:sp>
    </p:spTree>
    <p:extLst>
      <p:ext uri="{BB962C8B-B14F-4D97-AF65-F5344CB8AC3E}">
        <p14:creationId xmlns:p14="http://schemas.microsoft.com/office/powerpoint/2010/main" val="247667543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63</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F.E.A.R</a:t>
            </a:r>
            <a:r>
              <a:rPr lang="en-US" baseline="0" dirty="0" smtClean="0"/>
              <a:t> -&gt; stencil shadows.  Less fragment shading load, but more rasterization and depth test.  Dynamically allocating compute resources benefits this.</a:t>
            </a:r>
          </a:p>
          <a:p>
            <a:endParaRPr lang="en-US" baseline="0" dirty="0" smtClean="0"/>
          </a:p>
          <a:p>
            <a:r>
              <a:rPr lang="en-US" baseline="0" dirty="0" smtClean="0"/>
              <a:t>Pixel setup = interpolation.</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64</a:t>
            </a:fld>
            <a:endParaRPr lang="en-US"/>
          </a:p>
        </p:txBody>
      </p:sp>
    </p:spTree>
    <p:extLst>
      <p:ext uri="{BB962C8B-B14F-4D97-AF65-F5344CB8AC3E}">
        <p14:creationId xmlns:p14="http://schemas.microsoft.com/office/powerpoint/2010/main" val="1119978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dirty="0" smtClean="0"/>
              <a:t>Lots more on buffer</a:t>
            </a:r>
            <a:r>
              <a:rPr lang="en-US" baseline="0" dirty="0" smtClean="0"/>
              <a:t> organization after spring break</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9</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Wolf</a:t>
            </a:r>
            <a:r>
              <a:rPr lang="en-US" baseline="0" dirty="0" smtClean="0"/>
              <a:t> 3D – 2.5D.  No ceiling and floor height changes (or textures).  No rolling walls.  No lighting.  Enemies always face viewer.  Ray casting.  Pre-computed texture coordinates.</a:t>
            </a:r>
          </a:p>
          <a:p>
            <a:endParaRPr lang="en-US" baseline="0" dirty="0" smtClean="0"/>
          </a:p>
          <a:p>
            <a:r>
              <a:rPr lang="en-US" baseline="0" dirty="0" smtClean="0"/>
              <a:t>Doom – Based on BSP tree (Bruce Naylor).  Texture mapped all surfaces.  Lighting.  Varying floor altitudes.  Rolling walls.</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66</a:t>
            </a:fld>
            <a:endParaRPr lang="en-US"/>
          </a:p>
        </p:txBody>
      </p:sp>
    </p:spTree>
    <p:extLst>
      <p:ext uri="{BB962C8B-B14F-4D97-AF65-F5344CB8AC3E}">
        <p14:creationId xmlns:p14="http://schemas.microsoft.com/office/powerpoint/2010/main" val="394574669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Rasterization and interpolation.</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67</a:t>
            </a:fld>
            <a:endParaRPr lang="en-US"/>
          </a:p>
        </p:txBody>
      </p:sp>
    </p:spTree>
    <p:extLst>
      <p:ext uri="{BB962C8B-B14F-4D97-AF65-F5344CB8AC3E}">
        <p14:creationId xmlns:p14="http://schemas.microsoft.com/office/powerpoint/2010/main" val="36424594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Wrap mode demos: https://www.udacity.com/course/viewer#!/c-cs291/l-124106595/m-176364092</a:t>
            </a:r>
          </a:p>
          <a:p>
            <a:endParaRPr lang="en-US" dirty="0" smtClean="0"/>
          </a:p>
          <a:p>
            <a:r>
              <a:rPr lang="en-US" dirty="0" smtClean="0"/>
              <a:t>Filtering demo: https://www.udacity.com/course/viewer#!/c-cs291/l-124106595/m-176452098</a:t>
            </a:r>
          </a:p>
          <a:p>
            <a:endParaRPr lang="en-US" dirty="0" smtClean="0"/>
          </a:p>
          <a:p>
            <a:r>
              <a:rPr lang="en-US" dirty="0" smtClean="0"/>
              <a:t>Bonus</a:t>
            </a:r>
            <a:r>
              <a:rPr lang="en-US" baseline="0" dirty="0" smtClean="0"/>
              <a:t> – </a:t>
            </a:r>
            <a:r>
              <a:rPr lang="en-US" sz="1200" b="0" i="0" kern="1200" dirty="0" smtClean="0">
                <a:solidFill>
                  <a:schemeClr val="tx1"/>
                </a:solidFill>
                <a:effectLst/>
                <a:latin typeface="Arial" charset="0"/>
                <a:ea typeface="+mn-ea"/>
                <a:cs typeface="+mn-cs"/>
              </a:rPr>
              <a:t>anisotropy: </a:t>
            </a:r>
            <a:r>
              <a:rPr lang="en-US" dirty="0" smtClean="0"/>
              <a:t>https://www.udacity.com/course/viewer#!/c-cs291/l-124106595/m-176170989</a:t>
            </a:r>
          </a:p>
          <a:p>
            <a:endParaRPr lang="en-US" dirty="0" smtClean="0"/>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err="1" smtClean="0"/>
              <a:t>Larrabee</a:t>
            </a:r>
            <a:r>
              <a:rPr lang="en-US" dirty="0" smtClean="0"/>
              <a:t> paper:  http://www.student.chemia.uj.edu.pl/~mrozek/USl/wyklad/Nowe_konstrukcje/Siggraph_Larrabee_paper.pdf</a:t>
            </a:r>
          </a:p>
          <a:p>
            <a:pPr lvl="1"/>
            <a:endParaRPr lang="en-US" dirty="0" smtClean="0"/>
          </a:p>
          <a:p>
            <a:pPr lvl="1"/>
            <a:r>
              <a:rPr lang="en-US" dirty="0" smtClean="0"/>
              <a:t>“</a:t>
            </a:r>
            <a:r>
              <a:rPr lang="en-US" dirty="0" err="1" smtClean="0"/>
              <a:t>Larrabee</a:t>
            </a:r>
            <a:r>
              <a:rPr lang="en-US" dirty="0" smtClean="0"/>
              <a:t> includes texture filter logic because this operation cannot be efficiently performed in software on the cores. Our analysis shows that software texture filtering on our cores would take 12x to 40x longer than our fixed function logic, depending on whether decompression is required. There are four basic reasons:</a:t>
            </a:r>
          </a:p>
          <a:p>
            <a:pPr lvl="1"/>
            <a:endParaRPr lang="en-US" dirty="0" smtClean="0"/>
          </a:p>
          <a:p>
            <a:pPr lvl="1"/>
            <a:r>
              <a:rPr lang="en-US" dirty="0" smtClean="0"/>
              <a:t>* Texture filtering still most commonly uses 8-bit color components, which can be filtered more efficiently in dedicated logic than in the 32-bit wide VPU lanes.</a:t>
            </a:r>
          </a:p>
          <a:p>
            <a:pPr lvl="1"/>
            <a:r>
              <a:rPr lang="en-US" dirty="0" smtClean="0"/>
              <a:t>* Efficiently selecting unaligned 2x2 quads to filter requires a specialized kind of pipelined gather logic.</a:t>
            </a:r>
          </a:p>
          <a:p>
            <a:pPr lvl="1"/>
            <a:r>
              <a:rPr lang="en-US" dirty="0" smtClean="0"/>
              <a:t>* Loading texture data into the VPU for filtering requires an impractical amount of register file bandwidth.</a:t>
            </a:r>
          </a:p>
          <a:p>
            <a:pPr lvl="1"/>
            <a:r>
              <a:rPr lang="en-US" dirty="0" smtClean="0"/>
              <a:t>* On-the-fly texture decompression is dramatically more efficient in dedicated hardware than in CPU code.</a:t>
            </a:r>
          </a:p>
          <a:p>
            <a:pPr lvl="1"/>
            <a:endParaRPr lang="en-US" dirty="0" smtClean="0"/>
          </a:p>
          <a:p>
            <a:pPr lvl="1"/>
            <a:r>
              <a:rPr lang="en-US" dirty="0" smtClean="0"/>
              <a:t>The </a:t>
            </a:r>
            <a:r>
              <a:rPr lang="en-US" dirty="0" err="1" smtClean="0"/>
              <a:t>Larrabee</a:t>
            </a:r>
            <a:r>
              <a:rPr lang="en-US" dirty="0" smtClean="0"/>
              <a:t> texture filter logic is internally quite similar to typical GPU texture logic. It provides 32KB of texture cache per core and supports all the usual operations, such as DirectX 10 compressed texture formats, </a:t>
            </a:r>
            <a:r>
              <a:rPr lang="en-US" dirty="0" err="1" smtClean="0"/>
              <a:t>mipmapping</a:t>
            </a:r>
            <a:r>
              <a:rPr lang="en-US" dirty="0" smtClean="0"/>
              <a:t>, anisotropic filtering, etc. Cores pass commands to the texture units through the L2 cache and receive results the same way. The texture units perform virtual to physical page translation and report any page misses to the core, which retries the texture filter command after the page is in memory. </a:t>
            </a:r>
            <a:r>
              <a:rPr lang="en-US" dirty="0" err="1" smtClean="0"/>
              <a:t>Larrabee</a:t>
            </a:r>
            <a:r>
              <a:rPr lang="en-US" dirty="0" smtClean="0"/>
              <a:t> can also perform texture operations directly on the cores when the performance is fast enough in software. “</a:t>
            </a:r>
          </a:p>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68</a:t>
            </a:fld>
            <a:endParaRPr lang="en-US"/>
          </a:p>
        </p:txBody>
      </p:sp>
    </p:spTree>
    <p:extLst>
      <p:ext uri="{BB962C8B-B14F-4D97-AF65-F5344CB8AC3E}">
        <p14:creationId xmlns:p14="http://schemas.microsoft.com/office/powerpoint/2010/main" val="77395317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Voodoo was started by SGI alums in 1994.  IP</a:t>
            </a:r>
            <a:r>
              <a:rPr lang="en-US" baseline="0" dirty="0" smtClean="0"/>
              <a:t> </a:t>
            </a:r>
            <a:r>
              <a:rPr lang="en-US" sz="1200" b="0" i="0" kern="1200" dirty="0" smtClean="0">
                <a:solidFill>
                  <a:schemeClr val="tx1"/>
                </a:solidFill>
                <a:effectLst/>
                <a:latin typeface="Arial" charset="0"/>
                <a:ea typeface="+mn-ea"/>
                <a:cs typeface="+mn-cs"/>
              </a:rPr>
              <a:t>acquired by </a:t>
            </a:r>
            <a:r>
              <a:rPr lang="en-US" dirty="0" smtClean="0"/>
              <a:t>NVIDIA in 2002.</a:t>
            </a:r>
          </a:p>
          <a:p>
            <a:endParaRPr lang="en-US" dirty="0" smtClean="0"/>
          </a:p>
          <a:p>
            <a:r>
              <a:rPr lang="en-US" dirty="0" smtClean="0"/>
              <a:t>Could only read from one texture</a:t>
            </a:r>
          </a:p>
          <a:p>
            <a:endParaRPr lang="en-US" dirty="0" smtClean="0"/>
          </a:p>
          <a:p>
            <a:r>
              <a:rPr lang="en-US" dirty="0" smtClean="0"/>
              <a:t>Required separate VGA card for 2D</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69</a:t>
            </a:fld>
            <a:endParaRPr lang="en-US"/>
          </a:p>
        </p:txBody>
      </p:sp>
    </p:spTree>
    <p:extLst>
      <p:ext uri="{BB962C8B-B14F-4D97-AF65-F5344CB8AC3E}">
        <p14:creationId xmlns:p14="http://schemas.microsoft.com/office/powerpoint/2010/main" val="109037821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Release Dec, 1996 (Japan).  Same era as Voodoo</a:t>
            </a:r>
          </a:p>
          <a:p>
            <a:endParaRPr lang="en-US" dirty="0" smtClean="0"/>
          </a:p>
          <a:p>
            <a:r>
              <a:rPr lang="en-US" dirty="0" smtClean="0"/>
              <a:t>Used SGI chip.  Even though the vertex load is low, it is done in hardware</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70</a:t>
            </a:fld>
            <a:endParaRPr lang="en-US"/>
          </a:p>
        </p:txBody>
      </p:sp>
    </p:spTree>
    <p:extLst>
      <p:ext uri="{BB962C8B-B14F-4D97-AF65-F5344CB8AC3E}">
        <p14:creationId xmlns:p14="http://schemas.microsoft.com/office/powerpoint/2010/main" val="221674765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all games use hardware T&amp;L</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72</a:t>
            </a:fld>
            <a:endParaRPr lang="en-US"/>
          </a:p>
        </p:txBody>
      </p:sp>
    </p:spTree>
    <p:extLst>
      <p:ext uri="{BB962C8B-B14F-4D97-AF65-F5344CB8AC3E}">
        <p14:creationId xmlns:p14="http://schemas.microsoft.com/office/powerpoint/2010/main" val="109037821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73</a:t>
            </a:fld>
            <a:endParaRPr lang="en-US"/>
          </a:p>
        </p:txBody>
      </p:sp>
    </p:spTree>
    <p:extLst>
      <p:ext uri="{BB962C8B-B14F-4D97-AF65-F5344CB8AC3E}">
        <p14:creationId xmlns:p14="http://schemas.microsoft.com/office/powerpoint/2010/main" val="109037821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74</a:t>
            </a:fld>
            <a:endParaRPr lang="en-US"/>
          </a:p>
        </p:txBody>
      </p:sp>
    </p:spTree>
    <p:extLst>
      <p:ext uri="{BB962C8B-B14F-4D97-AF65-F5344CB8AC3E}">
        <p14:creationId xmlns:p14="http://schemas.microsoft.com/office/powerpoint/2010/main" val="109037821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75</a:t>
            </a:fld>
            <a:endParaRPr lang="en-US"/>
          </a:p>
        </p:txBody>
      </p:sp>
    </p:spTree>
    <p:extLst>
      <p:ext uri="{BB962C8B-B14F-4D97-AF65-F5344CB8AC3E}">
        <p14:creationId xmlns:p14="http://schemas.microsoft.com/office/powerpoint/2010/main" val="109037821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charset="0"/>
                <a:ea typeface="+mn-ea"/>
                <a:cs typeface="+mn-cs"/>
              </a:rPr>
              <a:t>Application only renders a single quad</a:t>
            </a:r>
          </a:p>
          <a:p>
            <a:r>
              <a:rPr lang="en-US" sz="1200" b="0" i="0" u="none" strike="noStrike" kern="1200" baseline="0" dirty="0" smtClean="0">
                <a:solidFill>
                  <a:schemeClr val="tx1"/>
                </a:solidFill>
                <a:latin typeface="Arial" charset="0"/>
                <a:ea typeface="+mn-ea"/>
                <a:cs typeface="+mn-cs"/>
              </a:rPr>
              <a:t>Pixel shader calculates intersection between view ray</a:t>
            </a:r>
          </a:p>
          <a:p>
            <a:r>
              <a:rPr lang="en-US" sz="1200" b="0" i="0" u="none" strike="noStrike" kern="1200" baseline="0" dirty="0" smtClean="0">
                <a:solidFill>
                  <a:schemeClr val="tx1"/>
                </a:solidFill>
                <a:latin typeface="Arial" charset="0"/>
                <a:ea typeface="+mn-ea"/>
                <a:cs typeface="+mn-cs"/>
              </a:rPr>
              <a:t>and bounding box, discards pixels outside</a:t>
            </a:r>
          </a:p>
          <a:p>
            <a:r>
              <a:rPr lang="en-US" sz="1200" b="0" i="0" u="none" strike="noStrike" kern="1200" baseline="0" dirty="0" smtClean="0">
                <a:solidFill>
                  <a:schemeClr val="tx1"/>
                </a:solidFill>
                <a:latin typeface="Arial" charset="0"/>
                <a:ea typeface="+mn-ea"/>
                <a:cs typeface="+mn-cs"/>
              </a:rPr>
              <a:t>Marches along ray between far and near intersection</a:t>
            </a:r>
          </a:p>
          <a:p>
            <a:r>
              <a:rPr lang="en-US" sz="1200" b="0" i="0" u="none" strike="noStrike" kern="1200" baseline="0" dirty="0" smtClean="0">
                <a:solidFill>
                  <a:schemeClr val="tx1"/>
                </a:solidFill>
                <a:latin typeface="Arial" charset="0"/>
                <a:ea typeface="+mn-ea"/>
                <a:cs typeface="+mn-cs"/>
              </a:rPr>
              <a:t>points, accumulating color and opacity</a:t>
            </a:r>
          </a:p>
          <a:p>
            <a:r>
              <a:rPr lang="en-US" sz="1200" b="0" i="0" u="none" strike="noStrike" kern="1200" baseline="0" dirty="0" smtClean="0">
                <a:solidFill>
                  <a:schemeClr val="tx1"/>
                </a:solidFill>
                <a:latin typeface="Arial" charset="0"/>
                <a:ea typeface="+mn-ea"/>
                <a:cs typeface="+mn-cs"/>
              </a:rPr>
              <a:t>Looks up in 3D texture, or evaluates procedural function at</a:t>
            </a:r>
          </a:p>
          <a:p>
            <a:r>
              <a:rPr lang="en-US" sz="1200" b="0" i="0" u="none" strike="noStrike" kern="1200" baseline="0" dirty="0" smtClean="0">
                <a:solidFill>
                  <a:schemeClr val="tx1"/>
                </a:solidFill>
                <a:latin typeface="Arial" charset="0"/>
                <a:ea typeface="+mn-ea"/>
                <a:cs typeface="+mn-cs"/>
              </a:rPr>
              <a:t>each sample</a:t>
            </a:r>
          </a:p>
          <a:p>
            <a:r>
              <a:rPr lang="en-US" sz="1200" b="0" i="0" u="none" strike="noStrike" kern="1200" baseline="0" dirty="0" smtClean="0">
                <a:solidFill>
                  <a:schemeClr val="tx1"/>
                </a:solidFill>
                <a:latin typeface="Arial" charset="0"/>
                <a:ea typeface="+mn-ea"/>
                <a:cs typeface="+mn-cs"/>
              </a:rPr>
              <a:t>Compiles to REP/ENDREP loop</a:t>
            </a:r>
          </a:p>
          <a:p>
            <a:r>
              <a:rPr lang="en-US" sz="1200" b="0" i="0" u="none" strike="noStrike" kern="1200" baseline="0" dirty="0" smtClean="0">
                <a:solidFill>
                  <a:schemeClr val="tx1"/>
                </a:solidFill>
                <a:latin typeface="Arial" charset="0"/>
                <a:ea typeface="+mn-ea"/>
                <a:cs typeface="+mn-cs"/>
              </a:rPr>
              <a:t>Allows us to exceed the 512 instruction PS2.0 limit</a:t>
            </a:r>
          </a:p>
          <a:p>
            <a:r>
              <a:rPr lang="en-US" sz="1200" b="0" i="0" u="none" strike="noStrike" kern="1200" baseline="0" dirty="0" smtClean="0">
                <a:solidFill>
                  <a:schemeClr val="tx1"/>
                </a:solidFill>
                <a:latin typeface="Arial" charset="0"/>
                <a:ea typeface="+mn-ea"/>
                <a:cs typeface="+mn-cs"/>
              </a:rPr>
              <a:t>All blending is done at fp32 precision in the shader</a:t>
            </a:r>
          </a:p>
          <a:p>
            <a:r>
              <a:rPr lang="en-US" sz="1200" b="0" i="0" u="none" strike="noStrike" kern="1200" baseline="0" dirty="0" smtClean="0">
                <a:solidFill>
                  <a:schemeClr val="tx1"/>
                </a:solidFill>
                <a:latin typeface="Arial" charset="0"/>
                <a:ea typeface="+mn-ea"/>
                <a:cs typeface="+mn-cs"/>
              </a:rPr>
              <a:t>100 steps is interactive on 6800 Ultra</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76</a:t>
            </a:fld>
            <a:endParaRPr lang="en-US"/>
          </a:p>
        </p:txBody>
      </p:sp>
    </p:spTree>
    <p:extLst>
      <p:ext uri="{BB962C8B-B14F-4D97-AF65-F5344CB8AC3E}">
        <p14:creationId xmlns:p14="http://schemas.microsoft.com/office/powerpoint/2010/main" val="10903782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10</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78</a:t>
            </a:fld>
            <a:endParaRPr lang="en-US"/>
          </a:p>
        </p:txBody>
      </p:sp>
    </p:spTree>
    <p:extLst>
      <p:ext uri="{BB962C8B-B14F-4D97-AF65-F5344CB8AC3E}">
        <p14:creationId xmlns:p14="http://schemas.microsoft.com/office/powerpoint/2010/main" val="109037821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79</a:t>
            </a:fld>
            <a:endParaRPr lang="en-US"/>
          </a:p>
        </p:txBody>
      </p:sp>
    </p:spTree>
    <p:extLst>
      <p:ext uri="{BB962C8B-B14F-4D97-AF65-F5344CB8AC3E}">
        <p14:creationId xmlns:p14="http://schemas.microsoft.com/office/powerpoint/2010/main" val="262084315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80</a:t>
            </a:fld>
            <a:endParaRPr lang="en-US"/>
          </a:p>
        </p:txBody>
      </p:sp>
    </p:spTree>
    <p:extLst>
      <p:ext uri="{BB962C8B-B14F-4D97-AF65-F5344CB8AC3E}">
        <p14:creationId xmlns:p14="http://schemas.microsoft.com/office/powerpoint/2010/main" val="109037821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Mobile made fixed function important again: fewer transistors, lower power, better performance.</a:t>
            </a:r>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86</a:t>
            </a:fld>
            <a:endParaRPr lang="en-US"/>
          </a:p>
        </p:txBody>
      </p:sp>
    </p:spTree>
    <p:extLst>
      <p:ext uri="{BB962C8B-B14F-4D97-AF65-F5344CB8AC3E}">
        <p14:creationId xmlns:p14="http://schemas.microsoft.com/office/powerpoint/2010/main" val="1145600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11</a:t>
            </a:fld>
            <a:endParaRPr lang="en-US"/>
          </a:p>
        </p:txBody>
      </p:sp>
    </p:spTree>
    <p:extLst>
      <p:ext uri="{BB962C8B-B14F-4D97-AF65-F5344CB8AC3E}">
        <p14:creationId xmlns:p14="http://schemas.microsoft.com/office/powerpoint/2010/main" val="2577364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7CF80A-7368-494B-B045-ED5395A94CB9}" type="slidenum">
              <a:rPr lang="en-US" smtClean="0"/>
              <a:pPr/>
              <a:t>12</a:t>
            </a:fld>
            <a:endParaRPr lang="en-US"/>
          </a:p>
        </p:txBody>
      </p:sp>
    </p:spTree>
    <p:extLst>
      <p:ext uri="{BB962C8B-B14F-4D97-AF65-F5344CB8AC3E}">
        <p14:creationId xmlns:p14="http://schemas.microsoft.com/office/powerpoint/2010/main" val="2577364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9960" name="Group 24"/>
          <p:cNvGrpSpPr>
            <a:grpSpLocks/>
          </p:cNvGrpSpPr>
          <p:nvPr/>
        </p:nvGrpSpPr>
        <p:grpSpPr bwMode="auto">
          <a:xfrm>
            <a:off x="0" y="0"/>
            <a:ext cx="9144000" cy="6858000"/>
            <a:chOff x="0" y="0"/>
            <a:chExt cx="5760" cy="4320"/>
          </a:xfrm>
        </p:grpSpPr>
        <p:sp>
          <p:nvSpPr>
            <p:cNvPr id="39938" name="Rectangle 2"/>
            <p:cNvSpPr>
              <a:spLocks noChangeArrowheads="1"/>
            </p:cNvSpPr>
            <p:nvPr/>
          </p:nvSpPr>
          <p:spPr bwMode="hidden">
            <a:xfrm>
              <a:off x="0" y="0"/>
              <a:ext cx="2208" cy="4320"/>
            </a:xfrm>
            <a:prstGeom prst="rect">
              <a:avLst/>
            </a:prstGeom>
            <a:gradFill rotWithShape="0">
              <a:gsLst>
                <a:gs pos="0">
                  <a:schemeClr val="folHlink"/>
                </a:gs>
                <a:gs pos="100000">
                  <a:schemeClr val="bg1"/>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pitchFamily="18" charset="0"/>
              </a:endParaRPr>
            </a:p>
          </p:txBody>
        </p:sp>
        <p:sp>
          <p:nvSpPr>
            <p:cNvPr id="39942" name="Rectangle 6"/>
            <p:cNvSpPr>
              <a:spLocks noChangeArrowheads="1"/>
            </p:cNvSpPr>
            <p:nvPr/>
          </p:nvSpPr>
          <p:spPr bwMode="hidden">
            <a:xfrm>
              <a:off x="1081" y="1065"/>
              <a:ext cx="4679" cy="1596"/>
            </a:xfrm>
            <a:prstGeom prst="rect">
              <a:avLst/>
            </a:prstGeom>
            <a:solidFill>
              <a:schemeClr val="bg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grpSp>
          <p:nvGrpSpPr>
            <p:cNvPr id="39958" name="Group 22"/>
            <p:cNvGrpSpPr>
              <a:grpSpLocks/>
            </p:cNvGrpSpPr>
            <p:nvPr/>
          </p:nvGrpSpPr>
          <p:grpSpPr bwMode="auto">
            <a:xfrm>
              <a:off x="0" y="672"/>
              <a:ext cx="1806" cy="1989"/>
              <a:chOff x="0" y="672"/>
              <a:chExt cx="1806" cy="1989"/>
            </a:xfrm>
          </p:grpSpPr>
          <p:sp>
            <p:nvSpPr>
              <p:cNvPr id="39943" name="Rectangle 7"/>
              <p:cNvSpPr>
                <a:spLocks noChangeArrowheads="1"/>
              </p:cNvSpPr>
              <p:nvPr userDrawn="1"/>
            </p:nvSpPr>
            <p:spPr bwMode="auto">
              <a:xfrm>
                <a:off x="361" y="2257"/>
                <a:ext cx="363" cy="404"/>
              </a:xfrm>
              <a:prstGeom prst="rect">
                <a:avLst/>
              </a:prstGeom>
              <a:solidFill>
                <a:schemeClr val="accent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9944" name="Rectangle 8"/>
              <p:cNvSpPr>
                <a:spLocks noChangeArrowheads="1"/>
              </p:cNvSpPr>
              <p:nvPr userDrawn="1"/>
            </p:nvSpPr>
            <p:spPr bwMode="auto">
              <a:xfrm>
                <a:off x="1081" y="1065"/>
                <a:ext cx="362" cy="405"/>
              </a:xfrm>
              <a:prstGeom prst="rect">
                <a:avLst/>
              </a:prstGeom>
              <a:solidFill>
                <a:schemeClr val="folHlink"/>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9945" name="Rectangle 9"/>
              <p:cNvSpPr>
                <a:spLocks noChangeArrowheads="1"/>
              </p:cNvSpPr>
              <p:nvPr userDrawn="1"/>
            </p:nvSpPr>
            <p:spPr bwMode="auto">
              <a:xfrm>
                <a:off x="1437" y="672"/>
                <a:ext cx="369" cy="400"/>
              </a:xfrm>
              <a:prstGeom prst="rect">
                <a:avLst/>
              </a:prstGeom>
              <a:solidFill>
                <a:schemeClr val="folHlink"/>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9946" name="Rectangle 10"/>
              <p:cNvSpPr>
                <a:spLocks noChangeArrowheads="1"/>
              </p:cNvSpPr>
              <p:nvPr userDrawn="1"/>
            </p:nvSpPr>
            <p:spPr bwMode="auto">
              <a:xfrm>
                <a:off x="719" y="2257"/>
                <a:ext cx="368" cy="404"/>
              </a:xfrm>
              <a:prstGeom prst="rect">
                <a:avLst/>
              </a:prstGeom>
              <a:solidFill>
                <a:schemeClr val="bg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9947" name="Rectangle 11"/>
              <p:cNvSpPr>
                <a:spLocks noChangeArrowheads="1"/>
              </p:cNvSpPr>
              <p:nvPr userDrawn="1"/>
            </p:nvSpPr>
            <p:spPr bwMode="auto">
              <a:xfrm>
                <a:off x="1437" y="1065"/>
                <a:ext cx="369" cy="405"/>
              </a:xfrm>
              <a:prstGeom prst="rect">
                <a:avLst/>
              </a:prstGeom>
              <a:solidFill>
                <a:schemeClr val="accent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9948" name="Rectangle 12"/>
              <p:cNvSpPr>
                <a:spLocks noChangeArrowheads="1"/>
              </p:cNvSpPr>
              <p:nvPr userDrawn="1"/>
            </p:nvSpPr>
            <p:spPr bwMode="auto">
              <a:xfrm>
                <a:off x="719" y="1464"/>
                <a:ext cx="368" cy="399"/>
              </a:xfrm>
              <a:prstGeom prst="rect">
                <a:avLst/>
              </a:prstGeom>
              <a:solidFill>
                <a:schemeClr val="folHlink"/>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9949" name="Rectangle 13"/>
              <p:cNvSpPr>
                <a:spLocks noChangeArrowheads="1"/>
              </p:cNvSpPr>
              <p:nvPr userDrawn="1"/>
            </p:nvSpPr>
            <p:spPr bwMode="auto">
              <a:xfrm>
                <a:off x="0" y="1464"/>
                <a:ext cx="367" cy="399"/>
              </a:xfrm>
              <a:prstGeom prst="rect">
                <a:avLst/>
              </a:prstGeom>
              <a:solidFill>
                <a:schemeClr val="bg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9950" name="Rectangle 14"/>
              <p:cNvSpPr>
                <a:spLocks noChangeArrowheads="1"/>
              </p:cNvSpPr>
              <p:nvPr userDrawn="1"/>
            </p:nvSpPr>
            <p:spPr bwMode="auto">
              <a:xfrm>
                <a:off x="1081" y="1464"/>
                <a:ext cx="362" cy="399"/>
              </a:xfrm>
              <a:prstGeom prst="rect">
                <a:avLst/>
              </a:prstGeom>
              <a:solidFill>
                <a:schemeClr val="accent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9951" name="Rectangle 15"/>
              <p:cNvSpPr>
                <a:spLocks noChangeArrowheads="1"/>
              </p:cNvSpPr>
              <p:nvPr userDrawn="1"/>
            </p:nvSpPr>
            <p:spPr bwMode="auto">
              <a:xfrm>
                <a:off x="361" y="1857"/>
                <a:ext cx="363" cy="406"/>
              </a:xfrm>
              <a:prstGeom prst="rect">
                <a:avLst/>
              </a:prstGeom>
              <a:solidFill>
                <a:schemeClr val="folHlink"/>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9952" name="Rectangle 16"/>
              <p:cNvSpPr>
                <a:spLocks noChangeArrowheads="1"/>
              </p:cNvSpPr>
              <p:nvPr userDrawn="1"/>
            </p:nvSpPr>
            <p:spPr bwMode="auto">
              <a:xfrm>
                <a:off x="719" y="1857"/>
                <a:ext cx="368" cy="406"/>
              </a:xfrm>
              <a:prstGeom prst="rect">
                <a:avLst/>
              </a:prstGeom>
              <a:solidFill>
                <a:schemeClr val="accent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grpSp>
      </p:grpSp>
      <p:sp>
        <p:nvSpPr>
          <p:cNvPr id="39939" name="Rectangle 3"/>
          <p:cNvSpPr>
            <a:spLocks noGrp="1" noChangeArrowheads="1"/>
          </p:cNvSpPr>
          <p:nvPr>
            <p:ph type="dt" sz="half" idx="2"/>
          </p:nvPr>
        </p:nvSpPr>
        <p:spPr>
          <a:xfrm>
            <a:off x="457200" y="6248400"/>
            <a:ext cx="2133600" cy="457200"/>
          </a:xfrm>
        </p:spPr>
        <p:txBody>
          <a:bodyPr/>
          <a:lstStyle>
            <a:lvl1pPr>
              <a:defRPr/>
            </a:lvl1pPr>
          </a:lstStyle>
          <a:p>
            <a:endParaRPr lang="en-US"/>
          </a:p>
        </p:txBody>
      </p:sp>
      <p:sp>
        <p:nvSpPr>
          <p:cNvPr id="39940" name="Rectangle 4"/>
          <p:cNvSpPr>
            <a:spLocks noGrp="1" noChangeArrowheads="1"/>
          </p:cNvSpPr>
          <p:nvPr>
            <p:ph type="ftr" sz="quarter" idx="3"/>
          </p:nvPr>
        </p:nvSpPr>
        <p:spPr/>
        <p:txBody>
          <a:bodyPr/>
          <a:lstStyle>
            <a:lvl1pPr>
              <a:defRPr/>
            </a:lvl1pPr>
          </a:lstStyle>
          <a:p>
            <a:endParaRPr lang="en-US"/>
          </a:p>
        </p:txBody>
      </p:sp>
      <p:sp>
        <p:nvSpPr>
          <p:cNvPr id="39941" name="Rectangle 5"/>
          <p:cNvSpPr>
            <a:spLocks noGrp="1" noChangeArrowheads="1"/>
          </p:cNvSpPr>
          <p:nvPr>
            <p:ph type="sldNum" sz="quarter" idx="4"/>
          </p:nvPr>
        </p:nvSpPr>
        <p:spPr/>
        <p:txBody>
          <a:bodyPr/>
          <a:lstStyle>
            <a:lvl1pPr>
              <a:defRPr/>
            </a:lvl1pPr>
          </a:lstStyle>
          <a:p>
            <a:fld id="{E51C2117-5E01-4D5F-851D-FBBFF199E932}" type="slidenum">
              <a:rPr lang="en-US"/>
              <a:pPr/>
              <a:t>‹#›</a:t>
            </a:fld>
            <a:endParaRPr lang="en-US"/>
          </a:p>
        </p:txBody>
      </p:sp>
      <p:sp>
        <p:nvSpPr>
          <p:cNvPr id="39953" name="Rectangle 17"/>
          <p:cNvSpPr>
            <a:spLocks noGrp="1" noChangeArrowheads="1"/>
          </p:cNvSpPr>
          <p:nvPr>
            <p:ph type="ctrTitle"/>
          </p:nvPr>
        </p:nvSpPr>
        <p:spPr>
          <a:xfrm>
            <a:off x="2971800" y="1828800"/>
            <a:ext cx="6019800" cy="2209800"/>
          </a:xfrm>
        </p:spPr>
        <p:txBody>
          <a:bodyPr/>
          <a:lstStyle>
            <a:lvl1pPr>
              <a:defRPr sz="5000">
                <a:solidFill>
                  <a:srgbClr val="FFFFFF"/>
                </a:solidFill>
              </a:defRPr>
            </a:lvl1pPr>
          </a:lstStyle>
          <a:p>
            <a:pPr lvl="0"/>
            <a:r>
              <a:rPr lang="en-US" noProof="0" smtClean="0"/>
              <a:t>Click to edit Master title style</a:t>
            </a:r>
          </a:p>
        </p:txBody>
      </p:sp>
      <p:sp>
        <p:nvSpPr>
          <p:cNvPr id="39954" name="Rectangle 18"/>
          <p:cNvSpPr>
            <a:spLocks noGrp="1" noChangeArrowheads="1"/>
          </p:cNvSpPr>
          <p:nvPr>
            <p:ph type="subTitle" idx="1"/>
          </p:nvPr>
        </p:nvSpPr>
        <p:spPr>
          <a:xfrm>
            <a:off x="2971800" y="4267200"/>
            <a:ext cx="6019800" cy="1752600"/>
          </a:xfrm>
        </p:spPr>
        <p:txBody>
          <a:bodyPr/>
          <a:lstStyle>
            <a:lvl1pPr marL="0" indent="0">
              <a:buFont typeface="Wingdings" pitchFamily="2" charset="2"/>
              <a:buNone/>
              <a:defRPr sz="3400"/>
            </a:lvl1pPr>
          </a:lstStyle>
          <a:p>
            <a:pPr lvl="0"/>
            <a:r>
              <a:rPr lang="en-US" noProof="0" smtClean="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endParaRPr lang="en-US"/>
          </a:p>
        </p:txBody>
      </p:sp>
      <p:sp>
        <p:nvSpPr>
          <p:cNvPr id="5" name="Slide Number Placeholder 4"/>
          <p:cNvSpPr>
            <a:spLocks noGrp="1"/>
          </p:cNvSpPr>
          <p:nvPr>
            <p:ph type="sldNum" sz="quarter" idx="11"/>
          </p:nvPr>
        </p:nvSpPr>
        <p:spPr/>
        <p:txBody>
          <a:bodyPr/>
          <a:lstStyle>
            <a:lvl1pPr>
              <a:defRPr/>
            </a:lvl1pPr>
          </a:lstStyle>
          <a:p>
            <a:fld id="{FEE17D74-E82D-4944-8D32-A57669F312EF}" type="slidenum">
              <a:rPr lang="en-US"/>
              <a:pPr/>
              <a:t>‹#›</a:t>
            </a:fld>
            <a:endParaRPr lang="en-US"/>
          </a:p>
        </p:txBody>
      </p:sp>
      <p:sp>
        <p:nvSpPr>
          <p:cNvPr id="6" name="Date Placeholder 5"/>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1753821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57200"/>
            <a:ext cx="2057400" cy="5410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457200"/>
            <a:ext cx="60198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endParaRPr lang="en-US"/>
          </a:p>
        </p:txBody>
      </p:sp>
      <p:sp>
        <p:nvSpPr>
          <p:cNvPr id="5" name="Slide Number Placeholder 4"/>
          <p:cNvSpPr>
            <a:spLocks noGrp="1"/>
          </p:cNvSpPr>
          <p:nvPr>
            <p:ph type="sldNum" sz="quarter" idx="11"/>
          </p:nvPr>
        </p:nvSpPr>
        <p:spPr/>
        <p:txBody>
          <a:bodyPr/>
          <a:lstStyle>
            <a:lvl1pPr>
              <a:defRPr/>
            </a:lvl1pPr>
          </a:lstStyle>
          <a:p>
            <a:fld id="{FB7285A2-8232-4F13-BC2A-58A29B510B15}" type="slidenum">
              <a:rPr lang="en-US"/>
              <a:pPr/>
              <a:t>‹#›</a:t>
            </a:fld>
            <a:endParaRPr lang="en-US"/>
          </a:p>
        </p:txBody>
      </p:sp>
      <p:sp>
        <p:nvSpPr>
          <p:cNvPr id="6" name="Date Placeholder 5"/>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41221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endParaRPr lang="en-US"/>
          </a:p>
        </p:txBody>
      </p:sp>
      <p:sp>
        <p:nvSpPr>
          <p:cNvPr id="5" name="Slide Number Placeholder 4"/>
          <p:cNvSpPr>
            <a:spLocks noGrp="1"/>
          </p:cNvSpPr>
          <p:nvPr>
            <p:ph type="sldNum" sz="quarter" idx="11"/>
          </p:nvPr>
        </p:nvSpPr>
        <p:spPr/>
        <p:txBody>
          <a:bodyPr/>
          <a:lstStyle>
            <a:lvl1pPr>
              <a:defRPr/>
            </a:lvl1pPr>
          </a:lstStyle>
          <a:p>
            <a:fld id="{048D3C82-491F-4F02-A89C-B40ED79CC886}" type="slidenum">
              <a:rPr lang="en-US"/>
              <a:pPr/>
              <a:t>‹#›</a:t>
            </a:fld>
            <a:endParaRPr lang="en-US"/>
          </a:p>
        </p:txBody>
      </p:sp>
      <p:sp>
        <p:nvSpPr>
          <p:cNvPr id="6" name="Date Placeholder 5"/>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18776041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Footer Placeholder 3"/>
          <p:cNvSpPr>
            <a:spLocks noGrp="1"/>
          </p:cNvSpPr>
          <p:nvPr>
            <p:ph type="ftr" sz="quarter" idx="10"/>
          </p:nvPr>
        </p:nvSpPr>
        <p:spPr/>
        <p:txBody>
          <a:bodyPr/>
          <a:lstStyle>
            <a:lvl1pPr>
              <a:defRPr/>
            </a:lvl1pPr>
          </a:lstStyle>
          <a:p>
            <a:endParaRPr lang="en-US"/>
          </a:p>
        </p:txBody>
      </p:sp>
      <p:sp>
        <p:nvSpPr>
          <p:cNvPr id="5" name="Slide Number Placeholder 4"/>
          <p:cNvSpPr>
            <a:spLocks noGrp="1"/>
          </p:cNvSpPr>
          <p:nvPr>
            <p:ph type="sldNum" sz="quarter" idx="11"/>
          </p:nvPr>
        </p:nvSpPr>
        <p:spPr/>
        <p:txBody>
          <a:bodyPr/>
          <a:lstStyle>
            <a:lvl1pPr>
              <a:defRPr/>
            </a:lvl1pPr>
          </a:lstStyle>
          <a:p>
            <a:fld id="{EC72C570-AD5C-43F6-B650-9A25EFDF7297}" type="slidenum">
              <a:rPr lang="en-US"/>
              <a:pPr/>
              <a:t>‹#›</a:t>
            </a:fld>
            <a:endParaRPr lang="en-US"/>
          </a:p>
        </p:txBody>
      </p:sp>
      <p:sp>
        <p:nvSpPr>
          <p:cNvPr id="6" name="Date Placeholder 5"/>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784872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p:txBody>
          <a:bodyPr/>
          <a:lstStyle>
            <a:lvl1pPr>
              <a:defRPr/>
            </a:lvl1pPr>
          </a:lstStyle>
          <a:p>
            <a:endParaRPr lang="en-US"/>
          </a:p>
        </p:txBody>
      </p:sp>
      <p:sp>
        <p:nvSpPr>
          <p:cNvPr id="6" name="Slide Number Placeholder 5"/>
          <p:cNvSpPr>
            <a:spLocks noGrp="1"/>
          </p:cNvSpPr>
          <p:nvPr>
            <p:ph type="sldNum" sz="quarter" idx="11"/>
          </p:nvPr>
        </p:nvSpPr>
        <p:spPr/>
        <p:txBody>
          <a:bodyPr/>
          <a:lstStyle>
            <a:lvl1pPr>
              <a:defRPr/>
            </a:lvl1pPr>
          </a:lstStyle>
          <a:p>
            <a:fld id="{FF755EB3-214F-41CB-8AC1-28C1B3C77FB9}" type="slidenum">
              <a:rPr lang="en-US"/>
              <a:pPr/>
              <a:t>‹#›</a:t>
            </a:fld>
            <a:endParaRPr lang="en-US"/>
          </a:p>
        </p:txBody>
      </p:sp>
      <p:sp>
        <p:nvSpPr>
          <p:cNvPr id="7" name="Date Placeholder 6"/>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351740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6"/>
          <p:cNvSpPr>
            <a:spLocks noGrp="1"/>
          </p:cNvSpPr>
          <p:nvPr>
            <p:ph type="ftr" sz="quarter" idx="10"/>
          </p:nvPr>
        </p:nvSpPr>
        <p:spPr/>
        <p:txBody>
          <a:bodyPr/>
          <a:lstStyle>
            <a:lvl1pPr>
              <a:defRPr/>
            </a:lvl1pPr>
          </a:lstStyle>
          <a:p>
            <a:endParaRPr lang="en-US"/>
          </a:p>
        </p:txBody>
      </p:sp>
      <p:sp>
        <p:nvSpPr>
          <p:cNvPr id="8" name="Slide Number Placeholder 7"/>
          <p:cNvSpPr>
            <a:spLocks noGrp="1"/>
          </p:cNvSpPr>
          <p:nvPr>
            <p:ph type="sldNum" sz="quarter" idx="11"/>
          </p:nvPr>
        </p:nvSpPr>
        <p:spPr/>
        <p:txBody>
          <a:bodyPr/>
          <a:lstStyle>
            <a:lvl1pPr>
              <a:defRPr/>
            </a:lvl1pPr>
          </a:lstStyle>
          <a:p>
            <a:fld id="{FA8FE5B2-0E7A-4F03-A0A4-74DF57191F75}" type="slidenum">
              <a:rPr lang="en-US"/>
              <a:pPr/>
              <a:t>‹#›</a:t>
            </a:fld>
            <a:endParaRPr lang="en-US"/>
          </a:p>
        </p:txBody>
      </p:sp>
      <p:sp>
        <p:nvSpPr>
          <p:cNvPr id="9" name="Date Placeholder 8"/>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472088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ooter Placeholder 2"/>
          <p:cNvSpPr>
            <a:spLocks noGrp="1"/>
          </p:cNvSpPr>
          <p:nvPr>
            <p:ph type="ftr" sz="quarter" idx="10"/>
          </p:nvPr>
        </p:nvSpPr>
        <p:spPr/>
        <p:txBody>
          <a:bodyPr/>
          <a:lstStyle>
            <a:lvl1pPr>
              <a:defRPr/>
            </a:lvl1pPr>
          </a:lstStyle>
          <a:p>
            <a:endParaRPr lang="en-US"/>
          </a:p>
        </p:txBody>
      </p:sp>
      <p:sp>
        <p:nvSpPr>
          <p:cNvPr id="4" name="Slide Number Placeholder 3"/>
          <p:cNvSpPr>
            <a:spLocks noGrp="1"/>
          </p:cNvSpPr>
          <p:nvPr>
            <p:ph type="sldNum" sz="quarter" idx="11"/>
          </p:nvPr>
        </p:nvSpPr>
        <p:spPr/>
        <p:txBody>
          <a:bodyPr/>
          <a:lstStyle>
            <a:lvl1pPr>
              <a:defRPr/>
            </a:lvl1pPr>
          </a:lstStyle>
          <a:p>
            <a:fld id="{81FD4BFB-3211-4503-92AD-E45A8DAC0404}" type="slidenum">
              <a:rPr lang="en-US"/>
              <a:pPr/>
              <a:t>‹#›</a:t>
            </a:fld>
            <a:endParaRPr lang="en-US"/>
          </a:p>
        </p:txBody>
      </p:sp>
      <p:sp>
        <p:nvSpPr>
          <p:cNvPr id="5" name="Date Placeholder 4"/>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144957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endParaRPr lang="en-US"/>
          </a:p>
        </p:txBody>
      </p:sp>
      <p:sp>
        <p:nvSpPr>
          <p:cNvPr id="3" name="Slide Number Placeholder 2"/>
          <p:cNvSpPr>
            <a:spLocks noGrp="1"/>
          </p:cNvSpPr>
          <p:nvPr>
            <p:ph type="sldNum" sz="quarter" idx="11"/>
          </p:nvPr>
        </p:nvSpPr>
        <p:spPr/>
        <p:txBody>
          <a:bodyPr/>
          <a:lstStyle>
            <a:lvl1pPr>
              <a:defRPr/>
            </a:lvl1pPr>
          </a:lstStyle>
          <a:p>
            <a:fld id="{42E5AA19-44CB-445D-9F06-B8698D97E25F}" type="slidenum">
              <a:rPr lang="en-US"/>
              <a:pPr/>
              <a:t>‹#›</a:t>
            </a:fld>
            <a:endParaRPr lang="en-US"/>
          </a:p>
        </p:txBody>
      </p:sp>
      <p:sp>
        <p:nvSpPr>
          <p:cNvPr id="4" name="Date Placeholder 3"/>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2764877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endParaRPr lang="en-US"/>
          </a:p>
        </p:txBody>
      </p:sp>
      <p:sp>
        <p:nvSpPr>
          <p:cNvPr id="6" name="Slide Number Placeholder 5"/>
          <p:cNvSpPr>
            <a:spLocks noGrp="1"/>
          </p:cNvSpPr>
          <p:nvPr>
            <p:ph type="sldNum" sz="quarter" idx="11"/>
          </p:nvPr>
        </p:nvSpPr>
        <p:spPr/>
        <p:txBody>
          <a:bodyPr/>
          <a:lstStyle>
            <a:lvl1pPr>
              <a:defRPr/>
            </a:lvl1pPr>
          </a:lstStyle>
          <a:p>
            <a:fld id="{4465DB09-0BB3-4C6A-BE9D-8B5ED54745A3}" type="slidenum">
              <a:rPr lang="en-US"/>
              <a:pPr/>
              <a:t>‹#›</a:t>
            </a:fld>
            <a:endParaRPr lang="en-US"/>
          </a:p>
        </p:txBody>
      </p:sp>
      <p:sp>
        <p:nvSpPr>
          <p:cNvPr id="7" name="Date Placeholder 6"/>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3338023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endParaRPr lang="en-US"/>
          </a:p>
        </p:txBody>
      </p:sp>
      <p:sp>
        <p:nvSpPr>
          <p:cNvPr id="6" name="Slide Number Placeholder 5"/>
          <p:cNvSpPr>
            <a:spLocks noGrp="1"/>
          </p:cNvSpPr>
          <p:nvPr>
            <p:ph type="sldNum" sz="quarter" idx="11"/>
          </p:nvPr>
        </p:nvSpPr>
        <p:spPr/>
        <p:txBody>
          <a:bodyPr/>
          <a:lstStyle>
            <a:lvl1pPr>
              <a:defRPr/>
            </a:lvl1pPr>
          </a:lstStyle>
          <a:p>
            <a:fld id="{CF904275-1EF4-4F06-A43A-5591606EEC3A}" type="slidenum">
              <a:rPr lang="en-US"/>
              <a:pPr/>
              <a:t>‹#›</a:t>
            </a:fld>
            <a:endParaRPr lang="en-US"/>
          </a:p>
        </p:txBody>
      </p:sp>
      <p:sp>
        <p:nvSpPr>
          <p:cNvPr id="7" name="Date Placeholder 6"/>
          <p:cNvSpPr>
            <a:spLocks noGrp="1"/>
          </p:cNvSpPr>
          <p:nvPr>
            <p:ph type="dt" sz="half" idx="12"/>
          </p:nvPr>
        </p:nvSpPr>
        <p:spPr/>
        <p:txBody>
          <a:bodyPr/>
          <a:lstStyle>
            <a:lvl1pPr>
              <a:defRPr/>
            </a:lvl1pPr>
          </a:lstStyle>
          <a:p>
            <a:endParaRPr lang="en-US"/>
          </a:p>
        </p:txBody>
      </p:sp>
    </p:spTree>
    <p:extLst>
      <p:ext uri="{BB962C8B-B14F-4D97-AF65-F5344CB8AC3E}">
        <p14:creationId xmlns:p14="http://schemas.microsoft.com/office/powerpoint/2010/main" val="11802696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5" name="Rectangle 3"/>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ctr" eaLnBrk="1" hangingPunct="1">
              <a:defRPr sz="1200"/>
            </a:lvl1pPr>
          </a:lstStyle>
          <a:p>
            <a:endParaRPr lang="en-US"/>
          </a:p>
        </p:txBody>
      </p:sp>
      <p:sp>
        <p:nvSpPr>
          <p:cNvPr id="38916" name="Rectangle 4"/>
          <p:cNvSpPr>
            <a:spLocks noGrp="1" noChangeArrowheads="1"/>
          </p:cNvSpPr>
          <p:nvPr>
            <p:ph type="sldNum" sz="quarter" idx="4"/>
          </p:nvPr>
        </p:nvSpPr>
        <p:spPr bwMode="auto">
          <a:xfrm>
            <a:off x="6553200" y="6248400"/>
            <a:ext cx="21336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atin typeface="Arial Black" pitchFamily="34" charset="0"/>
              </a:defRPr>
            </a:lvl1pPr>
          </a:lstStyle>
          <a:p>
            <a:fld id="{4A7E55A4-E05A-4446-958F-1C32F51CFE4E}" type="slidenum">
              <a:rPr lang="en-US"/>
              <a:pPr/>
              <a:t>‹#›</a:t>
            </a:fld>
            <a:endParaRPr lang="en-US"/>
          </a:p>
        </p:txBody>
      </p:sp>
      <p:grpSp>
        <p:nvGrpSpPr>
          <p:cNvPr id="38947" name="Group 35"/>
          <p:cNvGrpSpPr>
            <a:grpSpLocks/>
          </p:cNvGrpSpPr>
          <p:nvPr/>
        </p:nvGrpSpPr>
        <p:grpSpPr bwMode="auto">
          <a:xfrm>
            <a:off x="0" y="0"/>
            <a:ext cx="9144000" cy="546100"/>
            <a:chOff x="0" y="0"/>
            <a:chExt cx="5760" cy="344"/>
          </a:xfrm>
        </p:grpSpPr>
        <p:sp>
          <p:nvSpPr>
            <p:cNvPr id="38917"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pitchFamily="18" charset="0"/>
              </a:endParaRPr>
            </a:p>
          </p:txBody>
        </p:sp>
        <p:sp>
          <p:nvSpPr>
            <p:cNvPr id="38918"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8919" name="Rectangle 7"/>
            <p:cNvSpPr>
              <a:spLocks noChangeArrowheads="1"/>
            </p:cNvSpPr>
            <p:nvPr/>
          </p:nvSpPr>
          <p:spPr bwMode="auto">
            <a:xfrm>
              <a:off x="258" y="85"/>
              <a:ext cx="87" cy="89"/>
            </a:xfrm>
            <a:prstGeom prst="rect">
              <a:avLst/>
            </a:prstGeom>
            <a:solidFill>
              <a:schemeClr val="folHlink"/>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solidFill>
                  <a:schemeClr val="hlink"/>
                </a:solidFill>
              </a:endParaRPr>
            </a:p>
          </p:txBody>
        </p:sp>
        <p:sp>
          <p:nvSpPr>
            <p:cNvPr id="38920" name="Rectangle 8"/>
            <p:cNvSpPr>
              <a:spLocks noChangeArrowheads="1"/>
            </p:cNvSpPr>
            <p:nvPr/>
          </p:nvSpPr>
          <p:spPr bwMode="auto">
            <a:xfrm>
              <a:off x="345" y="0"/>
              <a:ext cx="88" cy="87"/>
            </a:xfrm>
            <a:prstGeom prst="rect">
              <a:avLst/>
            </a:prstGeom>
            <a:solidFill>
              <a:schemeClr val="folHlink"/>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solidFill>
                  <a:schemeClr val="hlink"/>
                </a:solidFill>
              </a:endParaRPr>
            </a:p>
          </p:txBody>
        </p:sp>
        <p:sp>
          <p:nvSpPr>
            <p:cNvPr id="38921" name="Rectangle 9"/>
            <p:cNvSpPr>
              <a:spLocks noChangeArrowheads="1"/>
            </p:cNvSpPr>
            <p:nvPr/>
          </p:nvSpPr>
          <p:spPr bwMode="auto">
            <a:xfrm>
              <a:off x="345" y="85"/>
              <a:ext cx="88" cy="89"/>
            </a:xfrm>
            <a:prstGeom prst="rect">
              <a:avLst/>
            </a:prstGeom>
            <a:solidFill>
              <a:schemeClr val="accent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solidFill>
                  <a:schemeClr val="accent2"/>
                </a:solidFill>
              </a:endParaRPr>
            </a:p>
          </p:txBody>
        </p:sp>
        <p:sp>
          <p:nvSpPr>
            <p:cNvPr id="38922" name="Rectangle 10"/>
            <p:cNvSpPr>
              <a:spLocks noChangeArrowheads="1"/>
            </p:cNvSpPr>
            <p:nvPr/>
          </p:nvSpPr>
          <p:spPr bwMode="auto">
            <a:xfrm>
              <a:off x="173" y="173"/>
              <a:ext cx="86" cy="87"/>
            </a:xfrm>
            <a:prstGeom prst="rect">
              <a:avLst/>
            </a:prstGeom>
            <a:solidFill>
              <a:schemeClr val="folHlink"/>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solidFill>
                  <a:schemeClr val="hlink"/>
                </a:solidFill>
              </a:endParaRPr>
            </a:p>
          </p:txBody>
        </p:sp>
        <p:sp>
          <p:nvSpPr>
            <p:cNvPr id="38923" name="Rectangle 11"/>
            <p:cNvSpPr>
              <a:spLocks noChangeArrowheads="1"/>
            </p:cNvSpPr>
            <p:nvPr/>
          </p:nvSpPr>
          <p:spPr bwMode="auto">
            <a:xfrm>
              <a:off x="83" y="86"/>
              <a:ext cx="89" cy="87"/>
            </a:xfrm>
            <a:prstGeom prst="rect">
              <a:avLst/>
            </a:prstGeom>
            <a:solidFill>
              <a:schemeClr val="bg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sz="2400">
                <a:latin typeface="Times New Roman" pitchFamily="18" charset="0"/>
              </a:endParaRPr>
            </a:p>
          </p:txBody>
        </p:sp>
        <p:sp>
          <p:nvSpPr>
            <p:cNvPr id="38924" name="Rectangle 12"/>
            <p:cNvSpPr>
              <a:spLocks noChangeArrowheads="1"/>
            </p:cNvSpPr>
            <p:nvPr/>
          </p:nvSpPr>
          <p:spPr bwMode="auto">
            <a:xfrm>
              <a:off x="258" y="171"/>
              <a:ext cx="87" cy="87"/>
            </a:xfrm>
            <a:prstGeom prst="rect">
              <a:avLst/>
            </a:prstGeom>
            <a:solidFill>
              <a:schemeClr val="accent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solidFill>
                  <a:schemeClr val="accent2"/>
                </a:solidFill>
              </a:endParaRPr>
            </a:p>
          </p:txBody>
        </p:sp>
        <p:sp>
          <p:nvSpPr>
            <p:cNvPr id="38925" name="Rectangle 13"/>
            <p:cNvSpPr>
              <a:spLocks noChangeArrowheads="1"/>
            </p:cNvSpPr>
            <p:nvPr/>
          </p:nvSpPr>
          <p:spPr bwMode="auto">
            <a:xfrm>
              <a:off x="173" y="258"/>
              <a:ext cx="86" cy="86"/>
            </a:xfrm>
            <a:prstGeom prst="rect">
              <a:avLst/>
            </a:prstGeom>
            <a:solidFill>
              <a:schemeClr val="accent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solidFill>
                  <a:schemeClr val="accent2"/>
                </a:solidFill>
              </a:endParaRPr>
            </a:p>
          </p:txBody>
        </p:sp>
      </p:grpSp>
      <p:sp>
        <p:nvSpPr>
          <p:cNvPr id="38926" name="Rectangle 14"/>
          <p:cNvSpPr>
            <a:spLocks noGrp="1" noChangeArrowheads="1"/>
          </p:cNvSpPr>
          <p:nvPr>
            <p:ph type="title"/>
          </p:nvPr>
        </p:nvSpPr>
        <p:spPr bwMode="auto">
          <a:xfrm>
            <a:off x="457200" y="457200"/>
            <a:ext cx="8229600" cy="1371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38927" name="Rectangle 15"/>
          <p:cNvSpPr>
            <a:spLocks noGrp="1" noChangeArrowheads="1"/>
          </p:cNvSpPr>
          <p:nvPr>
            <p:ph type="body" idx="1"/>
          </p:nvPr>
        </p:nvSpPr>
        <p:spPr bwMode="auto">
          <a:xfrm>
            <a:off x="457200" y="1981200"/>
            <a:ext cx="8229600" cy="3886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38929" name="Rectangle 17"/>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a:lvl1pPr>
          </a:lstStyle>
          <a:p>
            <a:endParaRPr 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Lst>
  <p:hf hdr="0" ftr="0" dt="0"/>
  <p:txStyles>
    <p:titleStyle>
      <a:lvl1pPr algn="l" rtl="0" fontAlgn="base">
        <a:spcBef>
          <a:spcPct val="0"/>
        </a:spcBef>
        <a:spcAft>
          <a:spcPct val="0"/>
        </a:spcAft>
        <a:defRPr sz="4400">
          <a:solidFill>
            <a:schemeClr val="tx1"/>
          </a:solidFill>
          <a:latin typeface="+mj-lt"/>
          <a:ea typeface="+mj-ea"/>
          <a:cs typeface="+mj-cs"/>
        </a:defRPr>
      </a:lvl1pPr>
      <a:lvl2pPr algn="l" rtl="0" fontAlgn="base">
        <a:spcBef>
          <a:spcPct val="0"/>
        </a:spcBef>
        <a:spcAft>
          <a:spcPct val="0"/>
        </a:spcAft>
        <a:defRPr sz="4400">
          <a:solidFill>
            <a:schemeClr val="tx1"/>
          </a:solidFill>
          <a:latin typeface="Arial" charset="0"/>
        </a:defRPr>
      </a:lvl2pPr>
      <a:lvl3pPr algn="l" rtl="0" fontAlgn="base">
        <a:spcBef>
          <a:spcPct val="0"/>
        </a:spcBef>
        <a:spcAft>
          <a:spcPct val="0"/>
        </a:spcAft>
        <a:defRPr sz="4400">
          <a:solidFill>
            <a:schemeClr val="tx1"/>
          </a:solidFill>
          <a:latin typeface="Arial" charset="0"/>
        </a:defRPr>
      </a:lvl3pPr>
      <a:lvl4pPr algn="l" rtl="0" fontAlgn="base">
        <a:spcBef>
          <a:spcPct val="0"/>
        </a:spcBef>
        <a:spcAft>
          <a:spcPct val="0"/>
        </a:spcAft>
        <a:defRPr sz="4400">
          <a:solidFill>
            <a:schemeClr val="tx1"/>
          </a:solidFill>
          <a:latin typeface="Arial" charset="0"/>
        </a:defRPr>
      </a:lvl4pPr>
      <a:lvl5pPr algn="l" rtl="0" fontAlgn="base">
        <a:spcBef>
          <a:spcPct val="0"/>
        </a:spcBef>
        <a:spcAft>
          <a:spcPct val="0"/>
        </a:spcAft>
        <a:defRPr sz="4400">
          <a:solidFill>
            <a:schemeClr val="tx1"/>
          </a:solidFill>
          <a:latin typeface="Arial" charset="0"/>
        </a:defRPr>
      </a:lvl5pPr>
      <a:lvl6pPr marL="457200" algn="l" rtl="0" fontAlgn="base">
        <a:spcBef>
          <a:spcPct val="0"/>
        </a:spcBef>
        <a:spcAft>
          <a:spcPct val="0"/>
        </a:spcAft>
        <a:defRPr sz="4400">
          <a:solidFill>
            <a:schemeClr val="tx1"/>
          </a:solidFill>
          <a:latin typeface="Arial" charset="0"/>
        </a:defRPr>
      </a:lvl6pPr>
      <a:lvl7pPr marL="914400" algn="l" rtl="0" fontAlgn="base">
        <a:spcBef>
          <a:spcPct val="0"/>
        </a:spcBef>
        <a:spcAft>
          <a:spcPct val="0"/>
        </a:spcAft>
        <a:defRPr sz="4400">
          <a:solidFill>
            <a:schemeClr val="tx1"/>
          </a:solidFill>
          <a:latin typeface="Arial" charset="0"/>
        </a:defRPr>
      </a:lvl7pPr>
      <a:lvl8pPr marL="1371600" algn="l" rtl="0" fontAlgn="base">
        <a:spcBef>
          <a:spcPct val="0"/>
        </a:spcBef>
        <a:spcAft>
          <a:spcPct val="0"/>
        </a:spcAft>
        <a:defRPr sz="4400">
          <a:solidFill>
            <a:schemeClr val="tx1"/>
          </a:solidFill>
          <a:latin typeface="Arial" charset="0"/>
        </a:defRPr>
      </a:lvl8pPr>
      <a:lvl9pPr marL="1828800" algn="l" rtl="0" fontAlgn="base">
        <a:spcBef>
          <a:spcPct val="0"/>
        </a:spcBef>
        <a:spcAft>
          <a:spcPct val="0"/>
        </a:spcAft>
        <a:defRPr sz="4400">
          <a:solidFill>
            <a:schemeClr val="tx1"/>
          </a:solidFill>
          <a:latin typeface="Arial" charset="0"/>
        </a:defRPr>
      </a:lvl9pPr>
    </p:titleStyle>
    <p:bodyStyle>
      <a:lvl1pPr marL="342900" indent="-342900" algn="l" rtl="0" fontAlgn="base">
        <a:spcBef>
          <a:spcPct val="20000"/>
        </a:spcBef>
        <a:spcAft>
          <a:spcPct val="0"/>
        </a:spcAft>
        <a:buClr>
          <a:schemeClr val="bg2"/>
        </a:buClr>
        <a:buSzPct val="75000"/>
        <a:buFont typeface="Wingdings" pitchFamily="2" charset="2"/>
        <a:buChar char="n"/>
        <a:defRPr sz="3200">
          <a:solidFill>
            <a:schemeClr val="tx1"/>
          </a:solidFill>
          <a:latin typeface="+mn-lt"/>
          <a:ea typeface="+mn-ea"/>
          <a:cs typeface="+mn-cs"/>
        </a:defRPr>
      </a:lvl1pPr>
      <a:lvl2pPr marL="742950" indent="-285750" algn="l" rtl="0" fontAlgn="base">
        <a:spcBef>
          <a:spcPct val="20000"/>
        </a:spcBef>
        <a:spcAft>
          <a:spcPct val="0"/>
        </a:spcAft>
        <a:buClr>
          <a:schemeClr val="accent2"/>
        </a:buClr>
        <a:buSzPct val="80000"/>
        <a:buFont typeface="Wingdings" pitchFamily="2" charset="2"/>
        <a:buChar char="¨"/>
        <a:defRPr sz="2800">
          <a:solidFill>
            <a:schemeClr val="tx1"/>
          </a:solidFill>
          <a:latin typeface="+mn-lt"/>
        </a:defRPr>
      </a:lvl2pPr>
      <a:lvl3pPr marL="1143000" indent="-228600" algn="l" rtl="0" fontAlgn="base">
        <a:spcBef>
          <a:spcPct val="20000"/>
        </a:spcBef>
        <a:spcAft>
          <a:spcPct val="0"/>
        </a:spcAft>
        <a:buClr>
          <a:schemeClr val="bg2"/>
        </a:buClr>
        <a:buSzPct val="65000"/>
        <a:buFont typeface="Wingdings" pitchFamily="2" charset="2"/>
        <a:buChar char="n"/>
        <a:defRPr sz="2400">
          <a:solidFill>
            <a:schemeClr val="tx1"/>
          </a:solidFill>
          <a:latin typeface="+mn-lt"/>
        </a:defRPr>
      </a:lvl3pPr>
      <a:lvl4pPr marL="1600200" indent="-228600" algn="l" rtl="0" fontAlgn="base">
        <a:spcBef>
          <a:spcPct val="20000"/>
        </a:spcBef>
        <a:spcAft>
          <a:spcPct val="0"/>
        </a:spcAft>
        <a:buClr>
          <a:schemeClr val="accent2"/>
        </a:buClr>
        <a:buSzPct val="70000"/>
        <a:buFont typeface="Wingdings" pitchFamily="2" charset="2"/>
        <a:buChar char="¨"/>
        <a:defRPr sz="2000">
          <a:solidFill>
            <a:schemeClr val="tx1"/>
          </a:solidFill>
          <a:latin typeface="+mn-lt"/>
        </a:defRPr>
      </a:lvl4pPr>
      <a:lvl5pPr marL="20574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5pPr>
      <a:lvl6pPr marL="25146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msdn.microsoft.com/en-us/library/windows/desktop/bb206365(v=vs.85).aspx"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www.realtimerendering.co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hyperlink" Target="http://www.realtimerendering.co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www.realtimerendering.com/udacity/transforms.html"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http.developer.nvidia.com/CgTutorial/cg_tutorial_chapter06.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hyperlink" Target="http://http.developer.nvidia.com/CgTutorial/cg_tutorial_chapter06.html"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http.developer.nvidia.com/CgTutorial/cg_tutorial_chapter06.html"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http.developer.nvidia.com/CgTutorial/cg_tutorial_chapter06.html"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hyperlink" Target="http://http.developer.nvidia.com/CgTutorial/cg_tutorial_chapter06.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hyperlink" Target="http://http.developer.nvidia.com/CgTutorial/cg_tutorial_chapter06.html"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developer.nvidia.com/content/vertex-texture-fetch"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hyperlink" Target="http://developer.amd.com/archive/gpu/rendermonkey/pages/default.aspx"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www.realtimerendering.com/"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www.realtimerendering.com/"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http.developer.nvidia.com/CgTutorial/cg_tutorial_chapter05.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http.developer.nvidia.com/CgTutorial/cg_tutorial_chapter05.html"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41.xml.rels><?xml version="1.0" encoding="UTF-8" standalone="yes"?>
<Relationships xmlns="http://schemas.openxmlformats.org/package/2006/relationships"><Relationship Id="rId3" Type="http://schemas.openxmlformats.org/officeDocument/2006/relationships/hyperlink" Target="https://www.udacity.com/wiki/cs291/demos"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hyperlink" Target="http://www.realtimerendering.com/udacity/?load=demo/unit1-teapot-demo.js"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hyperlink" Target="http://www.realtimerendering.com/"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www.virtualglobebook.com/"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udacity.com/wiki/cs291/demos"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hyperlink" Target="http://www.realtimerendering.com/udacity/index_solutions.html?load=unit8/ps-specular-mapping_sol.js"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www.udacity.com/wiki/cs291/demos"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hyperlink" Target="http://www.realtimerendering.com/udacity/unit9/two-tone-shading_sol/index.html"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www.udacity.com/wiki/cs291/demos"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hyperlink" Target="http://www.realtimerendering.com/udacity/index_solutions.html?load=unit8/ps-reflection-mapping_sol.js"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www.udacity.com/wiki/cs291/demos"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hyperlink" Target="https://www.udacity.com/course/viewer#!/c-cs291/l-124106593/m-170440734"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www.cs.cmu.edu/afs/cs.cmu.edu/academic/class/15869-f11/www/lectures/01_intro.pdf"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acko.net/files/fullfrontal/fullfrontal/webglmath/shaders.html"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 Id="rId5" Type="http://schemas.openxmlformats.org/officeDocument/2006/relationships/hyperlink" Target="https://twitter.com/unconed" TargetMode="External"/><Relationship Id="rId4" Type="http://schemas.openxmlformats.org/officeDocument/2006/relationships/image" Target="../media/image32.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www.udacity.com/wiki/cs291/demos"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hyperlink" Target="http://www.realtimerendering.com/udacity/?load=demo/unit2-z-fighting.js" TargetMode="External"/></Relationships>
</file>

<file path=ppt/slides/_rels/slide58.xml.rels><?xml version="1.0" encoding="UTF-8" standalone="yes"?>
<Relationships xmlns="http://schemas.openxmlformats.org/package/2006/relationships"><Relationship Id="rId3" Type="http://schemas.openxmlformats.org/officeDocument/2006/relationships/hyperlink" Target="http://www.virtualglobebook.com/" TargetMode="External"/><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www.virtualglobebook.com/" TargetMode="External"/><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www.virtualglobebook.com/" TargetMode="Externa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hyperlink" Target="http://http.developer.nvidia.com/GPUGems/gpugems_ch06.html"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s://www.udacity.com/wiki/cs291/demos" TargetMode="External"/><Relationship Id="rId2" Type="http://schemas.openxmlformats.org/officeDocument/2006/relationships/notesSlide" Target="../notesSlides/notesSlide57.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hyperlink" Target="http://www.realtimerendering.com/udacity/?load=demo/unit3-transparency.js"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www.cs.cmu.edu/afs/cs.cmu.edu/academic/class/15869-f11/www/lectures/01_intro.pdf" TargetMode="External"/><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4.xml.rels><?xml version="1.0" encoding="UTF-8" standalone="yes"?>
<Relationships xmlns="http://schemas.openxmlformats.org/package/2006/relationships"><Relationship Id="rId3" Type="http://schemas.openxmlformats.org/officeDocument/2006/relationships/hyperlink" Target="http://www.student.chemia.uj.edu.pl/~mrozek/USl/wyklad/Nowe_konstrukcje/Siggraph_Larrabee_paper.pdf" TargetMode="External"/><Relationship Id="rId2" Type="http://schemas.openxmlformats.org/officeDocument/2006/relationships/notesSlide" Target="../notesSlides/notesSlide59.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hyperlink" Target="http://s09.idav.ucdavis.edu/talks/01-BPS-SIGGRAPH09-mhouston.pdf" TargetMode="Externa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hyperlink" Target="https://www.udacity.com/wiki/cs291/demos" TargetMode="External"/><Relationship Id="rId7" Type="http://schemas.openxmlformats.org/officeDocument/2006/relationships/image" Target="../media/image42.png"/><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hyperlink" Target="https://www.udacity.com/course/viewer#!/c-cs291/l-124106595/m-176452098" TargetMode="External"/><Relationship Id="rId5" Type="http://schemas.openxmlformats.org/officeDocument/2006/relationships/image" Target="../media/image41.png"/><Relationship Id="rId4" Type="http://schemas.openxmlformats.org/officeDocument/2006/relationships/hyperlink" Target="https://www.udacity.com/course/viewer#!/c-cs291/l-124106595/m-176364092"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www.thedodgegarage.com/3dfx/v1.htm" TargetMode="External"/><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43.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hyperlink" Target="http://www.gamespot.com/users/my_shoe/" TargetMode="External"/></Relationships>
</file>

<file path=ppt/slides/_rels/slide71.xml.rels><?xml version="1.0" encoding="UTF-8" standalone="yes"?>
<Relationships xmlns="http://schemas.openxmlformats.org/package/2006/relationships"><Relationship Id="rId3" Type="http://schemas.openxmlformats.org/officeDocument/2006/relationships/hyperlink" Target="http://wii.ign.com/dor/objects/949580/mario-kart-wii/images/" TargetMode="External"/><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hyperlink" Target="http://en.wikipedia.org/wiki/File:VisionTek_GeForce_256.jpg" TargetMode="External"/><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46.jpeg"/></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hyperlink" Target="ftp://download.nvidia.com/developer/presentations/2004/GPU_Jackpot/Shader_Model_3.pdf" TargetMode="External"/><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76.xml.rels><?xml version="1.0" encoding="UTF-8" standalone="yes"?>
<Relationships xmlns="http://schemas.openxmlformats.org/package/2006/relationships"><Relationship Id="rId3" Type="http://schemas.openxmlformats.org/officeDocument/2006/relationships/hyperlink" Target="ftp://download.nvidia.com/developer/presentations/2004/GPU_Jackpot/Shader_Model_3.pdf" TargetMode="External"/><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7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hyperlink" Target="http://developer.amd.com/media/gpu_assets/03_Clever_Shader_Tricks.pdf" TargetMode="Externa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hyperlink" Target="http://http.developer.nvidia.com/GPUGems2/gpugems2_chapter30.html"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hyperlink" Target="http://s08.idav.ucdavis.edu/luebke-nvidia-gpu-architecture.pdf" TargetMode="External"/><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hyperlink" Target="http://s08.idav.ucdavis.edu/luebke-nvidia-gpu-architecture.pdf" TargetMode="External"/><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hyperlink" Target="http://s08.idav.ucdavis.edu/luebke-nvidia-gpu-architecture.pdf" TargetMode="Externa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p:txBody>
          <a:bodyPr/>
          <a:lstStyle/>
          <a:p>
            <a:pPr eaLnBrk="1" hangingPunct="1"/>
            <a:r>
              <a:rPr lang="en-US" dirty="0" smtClean="0"/>
              <a:t>The Graphics Pipeline</a:t>
            </a:r>
          </a:p>
        </p:txBody>
      </p:sp>
      <p:sp>
        <p:nvSpPr>
          <p:cNvPr id="3075" name="Rectangle 3"/>
          <p:cNvSpPr>
            <a:spLocks noGrp="1" noChangeArrowheads="1"/>
          </p:cNvSpPr>
          <p:nvPr>
            <p:ph type="subTitle" idx="1"/>
          </p:nvPr>
        </p:nvSpPr>
        <p:spPr/>
        <p:txBody>
          <a:bodyPr/>
          <a:lstStyle/>
          <a:p>
            <a:pPr eaLnBrk="1" hangingPunct="1">
              <a:lnSpc>
                <a:spcPct val="90000"/>
              </a:lnSpc>
            </a:pPr>
            <a:r>
              <a:rPr lang="en-US" dirty="0" smtClean="0"/>
              <a:t>Patrick Cozzi</a:t>
            </a:r>
          </a:p>
          <a:p>
            <a:pPr eaLnBrk="1" hangingPunct="1">
              <a:lnSpc>
                <a:spcPct val="90000"/>
              </a:lnSpc>
            </a:pPr>
            <a:r>
              <a:rPr lang="en-US" dirty="0" smtClean="0"/>
              <a:t>University of Pennsylvania</a:t>
            </a:r>
          </a:p>
          <a:p>
            <a:pPr eaLnBrk="1" hangingPunct="1">
              <a:lnSpc>
                <a:spcPct val="90000"/>
              </a:lnSpc>
            </a:pPr>
            <a:r>
              <a:rPr lang="en-US" dirty="0" smtClean="0"/>
              <a:t>CIS 565 - Fall </a:t>
            </a:r>
            <a:r>
              <a:rPr lang="en-US" dirty="0" smtClean="0"/>
              <a:t>2016</a:t>
            </a:r>
            <a:endParaRPr lang="en-US" dirty="0" smtClean="0"/>
          </a:p>
        </p:txBody>
      </p:sp>
      <p:pic>
        <p:nvPicPr>
          <p:cNvPr id="5" name="Picture 2" descr="https://github.com/CIS565-Fall-2016/cis565-fall-2016.github.io/raw/master/images/banne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1420" y="0"/>
            <a:ext cx="6042580" cy="1510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65917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3" name="TextBox 22"/>
          <p:cNvSpPr txBox="1"/>
          <p:nvPr/>
        </p:nvSpPr>
        <p:spPr>
          <a:xfrm>
            <a:off x="3657600" y="5955268"/>
            <a:ext cx="4307589"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P</a:t>
            </a:r>
            <a:r>
              <a:rPr lang="en-US" baseline="-25000" dirty="0" smtClean="0">
                <a:latin typeface="Courier New" pitchFamily="49" charset="0"/>
                <a:cs typeface="Courier New" pitchFamily="49" charset="0"/>
              </a:rPr>
              <a:t>clip </a:t>
            </a:r>
            <a:r>
              <a:rPr lang="en-US" dirty="0" smtClean="0">
                <a:latin typeface="Courier New" pitchFamily="49" charset="0"/>
                <a:cs typeface="Courier New" pitchFamily="49" charset="0"/>
              </a:rPr>
              <a:t>= (M</a:t>
            </a:r>
            <a:r>
              <a:rPr lang="en-US" baseline="-25000" dirty="0" smtClean="0">
                <a:latin typeface="Courier New" pitchFamily="49" charset="0"/>
                <a:cs typeface="Courier New" pitchFamily="49" charset="0"/>
              </a:rPr>
              <a:t>model-view-projection</a:t>
            </a:r>
            <a:r>
              <a:rPr lang="en-US" dirty="0" smtClean="0">
                <a:latin typeface="Courier New" pitchFamily="49" charset="0"/>
                <a:cs typeface="Courier New" pitchFamily="49" charset="0"/>
              </a:rPr>
              <a:t>)(P</a:t>
            </a:r>
            <a:r>
              <a:rPr lang="en-US" baseline="-25000" dirty="0" smtClean="0">
                <a:latin typeface="Courier New" pitchFamily="49" charset="0"/>
                <a:cs typeface="Courier New" pitchFamily="49" charset="0"/>
              </a:rPr>
              <a:t>model</a:t>
            </a:r>
            <a:r>
              <a:rPr lang="en-US" dirty="0" smtClean="0">
                <a:latin typeface="Courier New" pitchFamily="49" charset="0"/>
                <a:cs typeface="Courier New" pitchFamily="49" charset="0"/>
              </a:rPr>
              <a:t>)</a:t>
            </a:r>
            <a:endParaRPr lang="en-US" baseline="-25000" dirty="0">
              <a:latin typeface="Courier New" pitchFamily="49" charset="0"/>
              <a:cs typeface="Courier New" pitchFamily="49" charset="0"/>
            </a:endParaRPr>
          </a:p>
        </p:txBody>
      </p:sp>
      <p:sp>
        <p:nvSpPr>
          <p:cNvPr id="42" name="TextBox 41"/>
          <p:cNvSpPr txBox="1"/>
          <p:nvPr/>
        </p:nvSpPr>
        <p:spPr>
          <a:xfrm>
            <a:off x="2819400" y="1764268"/>
            <a:ext cx="5943600" cy="2308324"/>
          </a:xfrm>
          <a:prstGeom prst="rect">
            <a:avLst/>
          </a:prstGeom>
          <a:noFill/>
        </p:spPr>
        <p:txBody>
          <a:bodyPr wrap="square" rtlCol="0">
            <a:spAutoFit/>
          </a:bodyPr>
          <a:lstStyle/>
          <a:p>
            <a:pPr marL="285750" indent="-285750">
              <a:buFont typeface="Arial" pitchFamily="34" charset="0"/>
              <a:buChar char="•"/>
            </a:pPr>
            <a:r>
              <a:rPr lang="en-US" dirty="0" smtClean="0"/>
              <a:t>Transform incoming vertex position from </a:t>
            </a:r>
            <a:r>
              <a:rPr lang="en-US" i="1" dirty="0" smtClean="0">
                <a:solidFill>
                  <a:srgbClr val="FFC000"/>
                </a:solidFill>
              </a:rPr>
              <a:t>model</a:t>
            </a:r>
            <a:r>
              <a:rPr lang="en-US" dirty="0" smtClean="0"/>
              <a:t> to </a:t>
            </a:r>
            <a:r>
              <a:rPr lang="en-US" i="1" dirty="0" smtClean="0">
                <a:solidFill>
                  <a:srgbClr val="FFC000"/>
                </a:solidFill>
              </a:rPr>
              <a:t>clip</a:t>
            </a:r>
            <a:r>
              <a:rPr lang="en-US" dirty="0" smtClean="0"/>
              <a:t> coordinates</a:t>
            </a:r>
          </a:p>
          <a:p>
            <a:pPr marL="285750" indent="-285750">
              <a:buFont typeface="Arial" pitchFamily="34" charset="0"/>
              <a:buChar char="•"/>
            </a:pPr>
            <a:r>
              <a:rPr lang="en-US" dirty="0" smtClean="0"/>
              <a:t>Perform additional per-vertex computations; modify, add, or remove attributes passed down the pipeline</a:t>
            </a:r>
          </a:p>
          <a:p>
            <a:pPr marL="285750" indent="-285750">
              <a:buFont typeface="Arial" pitchFamily="34" charset="0"/>
              <a:buChar char="•"/>
            </a:pPr>
            <a:r>
              <a:rPr lang="en-US" dirty="0" smtClean="0"/>
              <a:t>Formerly called the </a:t>
            </a:r>
            <a:r>
              <a:rPr lang="en-US" i="1" dirty="0" smtClean="0">
                <a:solidFill>
                  <a:srgbClr val="FFC000"/>
                </a:solidFill>
              </a:rPr>
              <a:t>Transform and Lighting</a:t>
            </a:r>
            <a:r>
              <a:rPr lang="en-US" dirty="0" smtClean="0"/>
              <a:t> (T&amp;L) stage.  Why?</a:t>
            </a: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43" name="TextBox 42"/>
          <p:cNvSpPr txBox="1"/>
          <p:nvPr/>
        </p:nvSpPr>
        <p:spPr>
          <a:xfrm>
            <a:off x="6354331" y="4497517"/>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44" name="Down Arrow 43"/>
          <p:cNvSpPr/>
          <p:nvPr/>
        </p:nvSpPr>
        <p:spPr bwMode="auto">
          <a:xfrm>
            <a:off x="7062474" y="4243421"/>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Down Arrow 44"/>
          <p:cNvSpPr/>
          <p:nvPr/>
        </p:nvSpPr>
        <p:spPr bwMode="auto">
          <a:xfrm>
            <a:off x="7062474" y="4853021"/>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6" name="TextBox 45"/>
          <p:cNvSpPr txBox="1"/>
          <p:nvPr/>
        </p:nvSpPr>
        <p:spPr>
          <a:xfrm>
            <a:off x="6783968" y="3810000"/>
            <a:ext cx="787395"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P</a:t>
            </a:r>
            <a:r>
              <a:rPr lang="en-US" baseline="-25000" dirty="0" smtClean="0">
                <a:latin typeface="Courier New" pitchFamily="49" charset="0"/>
                <a:cs typeface="Courier New" pitchFamily="49" charset="0"/>
              </a:rPr>
              <a:t>model</a:t>
            </a:r>
            <a:endParaRPr lang="en-US" baseline="-25000" dirty="0">
              <a:latin typeface="Courier New" pitchFamily="49" charset="0"/>
              <a:cs typeface="Courier New" pitchFamily="49" charset="0"/>
            </a:endParaRPr>
          </a:p>
        </p:txBody>
      </p:sp>
      <p:sp>
        <p:nvSpPr>
          <p:cNvPr id="47" name="TextBox 46"/>
          <p:cNvSpPr txBox="1"/>
          <p:nvPr/>
        </p:nvSpPr>
        <p:spPr>
          <a:xfrm>
            <a:off x="6830455" y="5176451"/>
            <a:ext cx="694421"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P</a:t>
            </a:r>
            <a:r>
              <a:rPr lang="en-US" baseline="-25000" dirty="0" smtClean="0">
                <a:latin typeface="Courier New" pitchFamily="49" charset="0"/>
                <a:cs typeface="Courier New" pitchFamily="49" charset="0"/>
              </a:rPr>
              <a:t>clip</a:t>
            </a:r>
            <a:endParaRPr lang="en-US" baseline="-25000" dirty="0">
              <a:latin typeface="Courier New" pitchFamily="49" charset="0"/>
              <a:cs typeface="Courier New" pitchFamily="49" charset="0"/>
            </a:endParaRPr>
          </a:p>
        </p:txBody>
      </p:sp>
      <p:sp>
        <p:nvSpPr>
          <p:cNvPr id="48" name="TextBox 47"/>
          <p:cNvSpPr txBox="1"/>
          <p:nvPr/>
        </p:nvSpPr>
        <p:spPr>
          <a:xfrm>
            <a:off x="3802403" y="4497517"/>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49" name="Down Arrow 48"/>
          <p:cNvSpPr/>
          <p:nvPr/>
        </p:nvSpPr>
        <p:spPr bwMode="auto">
          <a:xfrm>
            <a:off x="4510546" y="4243421"/>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0" name="Down Arrow 49"/>
          <p:cNvSpPr/>
          <p:nvPr/>
        </p:nvSpPr>
        <p:spPr bwMode="auto">
          <a:xfrm>
            <a:off x="4510546" y="4853021"/>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1" name="TextBox 50"/>
          <p:cNvSpPr txBox="1"/>
          <p:nvPr/>
        </p:nvSpPr>
        <p:spPr>
          <a:xfrm>
            <a:off x="4119830" y="3810000"/>
            <a:ext cx="1011815"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vertex</a:t>
            </a:r>
            <a:endParaRPr lang="en-US" baseline="-25000" dirty="0">
              <a:latin typeface="Courier New" pitchFamily="49" charset="0"/>
              <a:cs typeface="Courier New" pitchFamily="49" charset="0"/>
            </a:endParaRPr>
          </a:p>
        </p:txBody>
      </p:sp>
      <p:sp>
        <p:nvSpPr>
          <p:cNvPr id="52" name="TextBox 51"/>
          <p:cNvSpPr txBox="1"/>
          <p:nvPr/>
        </p:nvSpPr>
        <p:spPr>
          <a:xfrm>
            <a:off x="3499467" y="5176451"/>
            <a:ext cx="2252540"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modified vertex</a:t>
            </a:r>
            <a:endParaRPr lang="en-US" baseline="-25000" dirty="0">
              <a:latin typeface="Courier New" pitchFamily="49" charset="0"/>
              <a:cs typeface="Courier New" pitchFamily="49"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10</a:t>
            </a:fld>
            <a:endParaRPr lang="en-US"/>
          </a:p>
        </p:txBody>
      </p:sp>
    </p:spTree>
    <p:extLst>
      <p:ext uri="{BB962C8B-B14F-4D97-AF65-F5344CB8AC3E}">
        <p14:creationId xmlns:p14="http://schemas.microsoft.com/office/powerpoint/2010/main" val="730015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8" name="TextBox 47"/>
          <p:cNvSpPr txBox="1"/>
          <p:nvPr/>
        </p:nvSpPr>
        <p:spPr>
          <a:xfrm>
            <a:off x="3503336" y="5657334"/>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49" name="Down Arrow 48"/>
          <p:cNvSpPr/>
          <p:nvPr/>
        </p:nvSpPr>
        <p:spPr bwMode="auto">
          <a:xfrm>
            <a:off x="4211479" y="540323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0" name="Down Arrow 49"/>
          <p:cNvSpPr/>
          <p:nvPr/>
        </p:nvSpPr>
        <p:spPr bwMode="auto">
          <a:xfrm>
            <a:off x="4211479" y="601283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1" name="TextBox 50"/>
          <p:cNvSpPr txBox="1"/>
          <p:nvPr/>
        </p:nvSpPr>
        <p:spPr>
          <a:xfrm>
            <a:off x="3820763" y="4969817"/>
            <a:ext cx="1011815"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vertex</a:t>
            </a:r>
            <a:endParaRPr lang="en-US" baseline="-25000" dirty="0">
              <a:latin typeface="Courier New" pitchFamily="49" charset="0"/>
              <a:cs typeface="Courier New" pitchFamily="49" charset="0"/>
            </a:endParaRPr>
          </a:p>
        </p:txBody>
      </p:sp>
      <p:sp>
        <p:nvSpPr>
          <p:cNvPr id="52" name="TextBox 51"/>
          <p:cNvSpPr txBox="1"/>
          <p:nvPr/>
        </p:nvSpPr>
        <p:spPr>
          <a:xfrm>
            <a:off x="3200400" y="6336268"/>
            <a:ext cx="2252540"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modified vertex</a:t>
            </a:r>
            <a:endParaRPr lang="en-US" baseline="-25000" dirty="0">
              <a:latin typeface="Courier New" pitchFamily="49" charset="0"/>
              <a:cs typeface="Courier New" pitchFamily="49" charset="0"/>
            </a:endParaRPr>
          </a:p>
        </p:txBody>
      </p:sp>
      <p:sp>
        <p:nvSpPr>
          <p:cNvPr id="40" name="TextBox 39"/>
          <p:cNvSpPr txBox="1"/>
          <p:nvPr/>
        </p:nvSpPr>
        <p:spPr>
          <a:xfrm>
            <a:off x="5642580" y="5617035"/>
            <a:ext cx="2390398" cy="646331"/>
          </a:xfrm>
          <a:prstGeom prst="rect">
            <a:avLst/>
          </a:prstGeom>
          <a:noFill/>
        </p:spPr>
        <p:txBody>
          <a:bodyPr wrap="none" rtlCol="0">
            <a:spAutoFit/>
          </a:bodyPr>
          <a:lstStyle/>
          <a:p>
            <a:pPr algn="r"/>
            <a:r>
              <a:rPr lang="en-US" dirty="0" smtClean="0">
                <a:latin typeface="Courier New" pitchFamily="49" charset="0"/>
                <a:cs typeface="Courier New" pitchFamily="49" charset="0"/>
              </a:rPr>
              <a:t>uniforms, e.g., </a:t>
            </a:r>
          </a:p>
          <a:p>
            <a:pPr algn="r"/>
            <a:r>
              <a:rPr lang="en-US" dirty="0" smtClean="0">
                <a:latin typeface="Courier New" pitchFamily="49" charset="0"/>
                <a:cs typeface="Courier New" pitchFamily="49" charset="0"/>
              </a:rPr>
              <a:t>matrices, etc.</a:t>
            </a:r>
            <a:endParaRPr lang="en-US" baseline="-25000" dirty="0">
              <a:latin typeface="Courier New" pitchFamily="49" charset="0"/>
              <a:cs typeface="Courier New" pitchFamily="49" charset="0"/>
            </a:endParaRPr>
          </a:p>
        </p:txBody>
      </p:sp>
      <p:sp>
        <p:nvSpPr>
          <p:cNvPr id="41" name="Down Arrow 40"/>
          <p:cNvSpPr/>
          <p:nvPr/>
        </p:nvSpPr>
        <p:spPr bwMode="auto">
          <a:xfrm rot="5400000">
            <a:off x="5301973" y="5571395"/>
            <a:ext cx="230382" cy="507228"/>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4" name="TextBox 53"/>
          <p:cNvSpPr txBox="1"/>
          <p:nvPr/>
        </p:nvSpPr>
        <p:spPr>
          <a:xfrm>
            <a:off x="4230816" y="3581400"/>
            <a:ext cx="3236784" cy="1107996"/>
          </a:xfrm>
          <a:prstGeom prst="rect">
            <a:avLst/>
          </a:prstGeom>
          <a:noFill/>
        </p:spPr>
        <p:txBody>
          <a:bodyPr wrap="none" rtlCol="0">
            <a:spAutoFit/>
          </a:bodyPr>
          <a:lstStyle/>
          <a:p>
            <a:r>
              <a:rPr lang="en-US" dirty="0">
                <a:latin typeface="Courier New" pitchFamily="49" charset="0"/>
                <a:cs typeface="Courier New" pitchFamily="49" charset="0"/>
              </a:rPr>
              <a:t>P</a:t>
            </a:r>
            <a:r>
              <a:rPr lang="en-US" baseline="-25000" dirty="0">
                <a:latin typeface="Courier New" pitchFamily="49" charset="0"/>
                <a:cs typeface="Courier New" pitchFamily="49" charset="0"/>
              </a:rPr>
              <a:t>world </a:t>
            </a:r>
            <a:r>
              <a:rPr lang="en-US" dirty="0">
                <a:latin typeface="Courier New" pitchFamily="49" charset="0"/>
                <a:cs typeface="Courier New" pitchFamily="49" charset="0"/>
              </a:rPr>
              <a:t>= (M</a:t>
            </a:r>
            <a:r>
              <a:rPr lang="en-US" baseline="-25000" dirty="0">
                <a:latin typeface="Courier New" pitchFamily="49" charset="0"/>
                <a:cs typeface="Courier New" pitchFamily="49" charset="0"/>
              </a:rPr>
              <a:t>model</a:t>
            </a:r>
            <a:r>
              <a:rPr lang="en-US" dirty="0">
                <a:latin typeface="Courier New" pitchFamily="49" charset="0"/>
                <a:cs typeface="Courier New" pitchFamily="49" charset="0"/>
              </a:rPr>
              <a:t>)(P</a:t>
            </a:r>
            <a:r>
              <a:rPr lang="en-US" baseline="-25000" dirty="0">
                <a:latin typeface="Courier New" pitchFamily="49" charset="0"/>
                <a:cs typeface="Courier New" pitchFamily="49" charset="0"/>
              </a:rPr>
              <a:t>model</a:t>
            </a:r>
            <a:r>
              <a:rPr lang="en-US" dirty="0">
                <a:latin typeface="Courier New" pitchFamily="49" charset="0"/>
                <a:cs typeface="Courier New" pitchFamily="49" charset="0"/>
              </a:rPr>
              <a:t>)</a:t>
            </a:r>
            <a:endParaRPr lang="en-US" baseline="-25000" dirty="0">
              <a:latin typeface="Courier New" pitchFamily="49" charset="0"/>
              <a:cs typeface="Courier New" pitchFamily="49" charset="0"/>
            </a:endParaRPr>
          </a:p>
          <a:p>
            <a:r>
              <a:rPr lang="en-US" dirty="0">
                <a:latin typeface="Courier New" pitchFamily="49" charset="0"/>
                <a:cs typeface="Courier New" pitchFamily="49" charset="0"/>
              </a:rPr>
              <a:t>P</a:t>
            </a:r>
            <a:r>
              <a:rPr lang="en-US" baseline="-25000" dirty="0">
                <a:latin typeface="Courier New" pitchFamily="49" charset="0"/>
                <a:cs typeface="Courier New" pitchFamily="49" charset="0"/>
              </a:rPr>
              <a:t>eye </a:t>
            </a:r>
            <a:r>
              <a:rPr lang="en-US" dirty="0">
                <a:latin typeface="Courier New" pitchFamily="49" charset="0"/>
                <a:cs typeface="Courier New" pitchFamily="49" charset="0"/>
              </a:rPr>
              <a:t>= (M</a:t>
            </a:r>
            <a:r>
              <a:rPr lang="en-US" baseline="-25000" dirty="0">
                <a:latin typeface="Courier New" pitchFamily="49" charset="0"/>
                <a:cs typeface="Courier New" pitchFamily="49" charset="0"/>
              </a:rPr>
              <a:t>view</a:t>
            </a:r>
            <a:r>
              <a:rPr lang="en-US" dirty="0">
                <a:latin typeface="Courier New" pitchFamily="49" charset="0"/>
                <a:cs typeface="Courier New" pitchFamily="49" charset="0"/>
              </a:rPr>
              <a:t>) (P</a:t>
            </a:r>
            <a:r>
              <a:rPr lang="en-US" baseline="-25000" dirty="0">
                <a:latin typeface="Courier New" pitchFamily="49" charset="0"/>
                <a:cs typeface="Courier New" pitchFamily="49" charset="0"/>
              </a:rPr>
              <a:t>world</a:t>
            </a:r>
            <a:r>
              <a:rPr lang="en-US" dirty="0">
                <a:latin typeface="Courier New" pitchFamily="49" charset="0"/>
                <a:cs typeface="Courier New" pitchFamily="49" charset="0"/>
              </a:rPr>
              <a:t>)</a:t>
            </a:r>
            <a:endParaRPr lang="en-US" baseline="-25000" dirty="0">
              <a:latin typeface="Courier New" pitchFamily="49" charset="0"/>
              <a:cs typeface="Courier New" pitchFamily="49" charset="0"/>
            </a:endParaRPr>
          </a:p>
          <a:p>
            <a:r>
              <a:rPr lang="en-US" dirty="0" smtClean="0">
                <a:latin typeface="Courier New" pitchFamily="49" charset="0"/>
                <a:cs typeface="Courier New" pitchFamily="49" charset="0"/>
              </a:rPr>
              <a:t>P</a:t>
            </a:r>
            <a:r>
              <a:rPr lang="en-US" baseline="-25000" dirty="0" smtClean="0">
                <a:latin typeface="Courier New" pitchFamily="49" charset="0"/>
                <a:cs typeface="Courier New" pitchFamily="49" charset="0"/>
              </a:rPr>
              <a:t>clip </a:t>
            </a:r>
            <a:r>
              <a:rPr lang="en-US" dirty="0" smtClean="0">
                <a:latin typeface="Courier New" pitchFamily="49" charset="0"/>
                <a:cs typeface="Courier New" pitchFamily="49" charset="0"/>
              </a:rPr>
              <a:t>= </a:t>
            </a:r>
            <a:r>
              <a:rPr lang="en-US" dirty="0">
                <a:latin typeface="Courier New" pitchFamily="49" charset="0"/>
                <a:cs typeface="Courier New" pitchFamily="49" charset="0"/>
              </a:rPr>
              <a:t>(</a:t>
            </a:r>
            <a:r>
              <a:rPr lang="en-US" dirty="0" smtClean="0">
                <a:latin typeface="Courier New" pitchFamily="49" charset="0"/>
                <a:cs typeface="Courier New" pitchFamily="49" charset="0"/>
              </a:rPr>
              <a:t>M</a:t>
            </a:r>
            <a:r>
              <a:rPr lang="en-US" baseline="-25000" dirty="0" smtClean="0">
                <a:latin typeface="Courier New" pitchFamily="49" charset="0"/>
                <a:cs typeface="Courier New" pitchFamily="49" charset="0"/>
              </a:rPr>
              <a:t>projection</a:t>
            </a:r>
            <a:r>
              <a:rPr lang="en-US" dirty="0" smtClean="0">
                <a:latin typeface="Courier New" pitchFamily="49" charset="0"/>
                <a:cs typeface="Courier New" pitchFamily="49" charset="0"/>
              </a:rPr>
              <a:t>) (P</a:t>
            </a:r>
            <a:r>
              <a:rPr lang="en-US" baseline="-25000" dirty="0" smtClean="0">
                <a:latin typeface="Courier New" pitchFamily="49" charset="0"/>
                <a:cs typeface="Courier New" pitchFamily="49" charset="0"/>
              </a:rPr>
              <a:t>eye</a:t>
            </a:r>
            <a:r>
              <a:rPr lang="en-US" dirty="0" smtClean="0">
                <a:latin typeface="Courier New" pitchFamily="49" charset="0"/>
                <a:cs typeface="Courier New" pitchFamily="49" charset="0"/>
              </a:rPr>
              <a:t>)</a:t>
            </a:r>
          </a:p>
          <a:p>
            <a:endParaRPr lang="en-US" baseline="-25000" dirty="0">
              <a:latin typeface="Courier New" pitchFamily="49" charset="0"/>
              <a:cs typeface="Courier New" pitchFamily="49" charset="0"/>
            </a:endParaRPr>
          </a:p>
        </p:txBody>
      </p:sp>
      <p:sp>
        <p:nvSpPr>
          <p:cNvPr id="55" name="TextBox 54"/>
          <p:cNvSpPr txBox="1"/>
          <p:nvPr/>
        </p:nvSpPr>
        <p:spPr>
          <a:xfrm>
            <a:off x="2819400" y="1764268"/>
            <a:ext cx="5943600" cy="2308324"/>
          </a:xfrm>
          <a:prstGeom prst="rect">
            <a:avLst/>
          </a:prstGeom>
          <a:noFill/>
        </p:spPr>
        <p:txBody>
          <a:bodyPr wrap="square" rtlCol="0">
            <a:spAutoFit/>
          </a:bodyPr>
          <a:lstStyle/>
          <a:p>
            <a:pPr marL="285750" indent="-285750">
              <a:buFont typeface="Arial" pitchFamily="34" charset="0"/>
              <a:buChar char="•"/>
            </a:pPr>
            <a:r>
              <a:rPr lang="en-US" dirty="0" smtClean="0"/>
              <a:t>Model to clip coordinates requires three transforms:</a:t>
            </a:r>
          </a:p>
          <a:p>
            <a:pPr marL="742950" lvl="1" indent="-285750">
              <a:buFont typeface="Arial" pitchFamily="34" charset="0"/>
              <a:buChar char="•"/>
            </a:pPr>
            <a:r>
              <a:rPr lang="en-US" dirty="0" smtClean="0"/>
              <a:t>model to world</a:t>
            </a:r>
          </a:p>
          <a:p>
            <a:pPr marL="742950" lvl="1" indent="-285750">
              <a:buFont typeface="Arial" pitchFamily="34" charset="0"/>
              <a:buChar char="•"/>
            </a:pPr>
            <a:r>
              <a:rPr lang="en-US" dirty="0" smtClean="0"/>
              <a:t>world to eye</a:t>
            </a:r>
          </a:p>
          <a:p>
            <a:pPr marL="742950" lvl="1" indent="-285750">
              <a:buFont typeface="Arial" pitchFamily="34" charset="0"/>
              <a:buChar char="•"/>
            </a:pPr>
            <a:r>
              <a:rPr lang="en-US" dirty="0" smtClean="0"/>
              <a:t>eye to clip</a:t>
            </a:r>
          </a:p>
          <a:p>
            <a:pPr marL="285750" indent="-285750">
              <a:buFont typeface="Arial" pitchFamily="34" charset="0"/>
              <a:buChar char="•"/>
            </a:pPr>
            <a:r>
              <a:rPr lang="en-US" dirty="0" smtClean="0"/>
              <a:t>Use 4x4 matrices passed to the vertex shader as uniforms</a:t>
            </a: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11</a:t>
            </a:fld>
            <a:endParaRPr lang="en-US"/>
          </a:p>
        </p:txBody>
      </p:sp>
    </p:spTree>
    <p:extLst>
      <p:ext uri="{BB962C8B-B14F-4D97-AF65-F5344CB8AC3E}">
        <p14:creationId xmlns:p14="http://schemas.microsoft.com/office/powerpoint/2010/main" val="228602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4" name="TextBox 53"/>
          <p:cNvSpPr txBox="1"/>
          <p:nvPr/>
        </p:nvSpPr>
        <p:spPr>
          <a:xfrm>
            <a:off x="3200400" y="2203030"/>
            <a:ext cx="2912977" cy="369332"/>
          </a:xfrm>
          <a:prstGeom prst="rect">
            <a:avLst/>
          </a:prstGeom>
          <a:noFill/>
        </p:spPr>
        <p:txBody>
          <a:bodyPr wrap="none" rtlCol="0">
            <a:spAutoFit/>
          </a:bodyPr>
          <a:lstStyle/>
          <a:p>
            <a:r>
              <a:rPr lang="en-US" dirty="0">
                <a:latin typeface="Courier New" pitchFamily="49" charset="0"/>
                <a:cs typeface="Courier New" pitchFamily="49" charset="0"/>
              </a:rPr>
              <a:t>P</a:t>
            </a:r>
            <a:r>
              <a:rPr lang="en-US" baseline="-25000" dirty="0">
                <a:latin typeface="Courier New" pitchFamily="49" charset="0"/>
                <a:cs typeface="Courier New" pitchFamily="49" charset="0"/>
              </a:rPr>
              <a:t>world </a:t>
            </a:r>
            <a:r>
              <a:rPr lang="en-US" dirty="0">
                <a:latin typeface="Courier New" pitchFamily="49" charset="0"/>
                <a:cs typeface="Courier New" pitchFamily="49" charset="0"/>
              </a:rPr>
              <a:t>= (M</a:t>
            </a:r>
            <a:r>
              <a:rPr lang="en-US" baseline="-25000" dirty="0">
                <a:latin typeface="Courier New" pitchFamily="49" charset="0"/>
                <a:cs typeface="Courier New" pitchFamily="49" charset="0"/>
              </a:rPr>
              <a:t>model</a:t>
            </a:r>
            <a:r>
              <a:rPr lang="en-US" dirty="0">
                <a:latin typeface="Courier New" pitchFamily="49" charset="0"/>
                <a:cs typeface="Courier New" pitchFamily="49" charset="0"/>
              </a:rPr>
              <a:t>)(P</a:t>
            </a:r>
            <a:r>
              <a:rPr lang="en-US" baseline="-25000" dirty="0">
                <a:latin typeface="Courier New" pitchFamily="49" charset="0"/>
                <a:cs typeface="Courier New" pitchFamily="49" charset="0"/>
              </a:rPr>
              <a:t>model</a:t>
            </a:r>
            <a:r>
              <a:rPr lang="en-US" dirty="0" smtClean="0">
                <a:latin typeface="Courier New" pitchFamily="49" charset="0"/>
                <a:cs typeface="Courier New" pitchFamily="49" charset="0"/>
              </a:rPr>
              <a:t>)</a:t>
            </a:r>
            <a:endParaRPr lang="en-US" baseline="-25000" dirty="0">
              <a:latin typeface="Courier New" pitchFamily="49" charset="0"/>
              <a:cs typeface="Courier New" pitchFamily="49" charset="0"/>
            </a:endParaRPr>
          </a:p>
        </p:txBody>
      </p:sp>
      <p:sp>
        <p:nvSpPr>
          <p:cNvPr id="55" name="TextBox 54"/>
          <p:cNvSpPr txBox="1"/>
          <p:nvPr/>
        </p:nvSpPr>
        <p:spPr>
          <a:xfrm>
            <a:off x="2819400" y="1764268"/>
            <a:ext cx="5943600" cy="646331"/>
          </a:xfrm>
          <a:prstGeom prst="rect">
            <a:avLst/>
          </a:prstGeom>
          <a:noFill/>
        </p:spPr>
        <p:txBody>
          <a:bodyPr wrap="square" rtlCol="0">
            <a:spAutoFit/>
          </a:bodyPr>
          <a:lstStyle/>
          <a:p>
            <a:r>
              <a:rPr lang="en-US" dirty="0" smtClean="0"/>
              <a:t>Model to world:</a:t>
            </a: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pic>
        <p:nvPicPr>
          <p:cNvPr id="39" name="Picture 2" descr="Diagram of how world coordinates and local coordinates are relat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3126252"/>
            <a:ext cx="3276600" cy="3136174"/>
          </a:xfrm>
          <a:prstGeom prst="rect">
            <a:avLst/>
          </a:prstGeom>
          <a:noFill/>
          <a:extLst>
            <a:ext uri="{909E8E84-426E-40dd-AFC4-6F175D3DCCD1}">
              <a14:hiddenFill xmlns="" xmlns:a14="http://schemas.microsoft.com/office/drawing/2010/main">
                <a:solidFill>
                  <a:srgbClr val="FFFFFF"/>
                </a:solidFill>
              </a14:hiddenFill>
            </a:ext>
          </a:extLst>
        </p:spPr>
      </p:pic>
      <p:sp>
        <p:nvSpPr>
          <p:cNvPr id="4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from </a:t>
            </a:r>
            <a:r>
              <a:rPr lang="en-US" sz="1000" dirty="0">
                <a:hlinkClick r:id="rId4"/>
              </a:rPr>
              <a:t>http://msdn.microsoft.com/en-us/library/windows/desktop/bb206365(v=vs.85).aspx</a:t>
            </a:r>
            <a:endParaRPr lang="en-US" sz="1000"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12</a:t>
            </a:fld>
            <a:endParaRPr lang="en-US"/>
          </a:p>
        </p:txBody>
      </p:sp>
    </p:spTree>
    <p:extLst>
      <p:ext uri="{BB962C8B-B14F-4D97-AF65-F5344CB8AC3E}">
        <p14:creationId xmlns:p14="http://schemas.microsoft.com/office/powerpoint/2010/main" val="30627786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4" name="TextBox 53"/>
          <p:cNvSpPr txBox="1"/>
          <p:nvPr/>
        </p:nvSpPr>
        <p:spPr>
          <a:xfrm>
            <a:off x="3200400" y="2203030"/>
            <a:ext cx="2771913" cy="369332"/>
          </a:xfrm>
          <a:prstGeom prst="rect">
            <a:avLst/>
          </a:prstGeom>
          <a:noFill/>
        </p:spPr>
        <p:txBody>
          <a:bodyPr wrap="none" rtlCol="0">
            <a:spAutoFit/>
          </a:bodyPr>
          <a:lstStyle/>
          <a:p>
            <a:r>
              <a:rPr lang="en-US" dirty="0">
                <a:latin typeface="Courier New" pitchFamily="49" charset="0"/>
                <a:cs typeface="Courier New" pitchFamily="49" charset="0"/>
              </a:rPr>
              <a:t>P</a:t>
            </a:r>
            <a:r>
              <a:rPr lang="en-US" baseline="-25000" dirty="0">
                <a:latin typeface="Courier New" pitchFamily="49" charset="0"/>
                <a:cs typeface="Courier New" pitchFamily="49" charset="0"/>
              </a:rPr>
              <a:t>eye </a:t>
            </a:r>
            <a:r>
              <a:rPr lang="en-US" dirty="0">
                <a:latin typeface="Courier New" pitchFamily="49" charset="0"/>
                <a:cs typeface="Courier New" pitchFamily="49" charset="0"/>
              </a:rPr>
              <a:t>= (M</a:t>
            </a:r>
            <a:r>
              <a:rPr lang="en-US" baseline="-25000" dirty="0">
                <a:latin typeface="Courier New" pitchFamily="49" charset="0"/>
                <a:cs typeface="Courier New" pitchFamily="49" charset="0"/>
              </a:rPr>
              <a:t>view</a:t>
            </a:r>
            <a:r>
              <a:rPr lang="en-US" dirty="0">
                <a:latin typeface="Courier New" pitchFamily="49" charset="0"/>
                <a:cs typeface="Courier New" pitchFamily="49" charset="0"/>
              </a:rPr>
              <a:t>) (P</a:t>
            </a:r>
            <a:r>
              <a:rPr lang="en-US" baseline="-25000" dirty="0">
                <a:latin typeface="Courier New" pitchFamily="49" charset="0"/>
                <a:cs typeface="Courier New" pitchFamily="49" charset="0"/>
              </a:rPr>
              <a:t>world</a:t>
            </a:r>
            <a:r>
              <a:rPr lang="en-US" dirty="0">
                <a:latin typeface="Courier New" pitchFamily="49" charset="0"/>
                <a:cs typeface="Courier New" pitchFamily="49" charset="0"/>
              </a:rPr>
              <a:t>)</a:t>
            </a:r>
            <a:endParaRPr lang="en-US" baseline="-25000" dirty="0">
              <a:latin typeface="Courier New" pitchFamily="49" charset="0"/>
              <a:cs typeface="Courier New" pitchFamily="49" charset="0"/>
            </a:endParaRPr>
          </a:p>
        </p:txBody>
      </p:sp>
      <p:sp>
        <p:nvSpPr>
          <p:cNvPr id="55" name="TextBox 54"/>
          <p:cNvSpPr txBox="1"/>
          <p:nvPr/>
        </p:nvSpPr>
        <p:spPr>
          <a:xfrm>
            <a:off x="2819400" y="1764268"/>
            <a:ext cx="5943600" cy="646331"/>
          </a:xfrm>
          <a:prstGeom prst="rect">
            <a:avLst/>
          </a:prstGeom>
          <a:noFill/>
        </p:spPr>
        <p:txBody>
          <a:bodyPr wrap="square" rtlCol="0">
            <a:spAutoFit/>
          </a:bodyPr>
          <a:lstStyle/>
          <a:p>
            <a:pPr marL="0" lvl="1"/>
            <a:r>
              <a:rPr lang="en-US" dirty="0" smtClean="0"/>
              <a:t>World </a:t>
            </a:r>
            <a:r>
              <a:rPr lang="en-US" dirty="0"/>
              <a:t>to </a:t>
            </a:r>
            <a:r>
              <a:rPr lang="en-US" dirty="0" smtClean="0"/>
              <a:t>eye:</a:t>
            </a: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4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3"/>
              </a:rPr>
              <a:t>http://www.realtimerendering.com</a:t>
            </a:r>
            <a:r>
              <a:rPr lang="en-US" sz="1000" dirty="0" smtClean="0">
                <a:hlinkClick r:id="rId3"/>
              </a:rPr>
              <a:t>/</a:t>
            </a:r>
            <a:endParaRPr lang="en-US" sz="1000" dirty="0"/>
          </a:p>
        </p:txBody>
      </p:sp>
      <p:pic>
        <p:nvPicPr>
          <p:cNvPr id="2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00400" y="3233830"/>
            <a:ext cx="5776913" cy="180489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13</a:t>
            </a:fld>
            <a:endParaRPr lang="en-US"/>
          </a:p>
        </p:txBody>
      </p:sp>
    </p:spTree>
    <p:extLst>
      <p:ext uri="{BB962C8B-B14F-4D97-AF65-F5344CB8AC3E}">
        <p14:creationId xmlns:p14="http://schemas.microsoft.com/office/powerpoint/2010/main" val="2737329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4" name="TextBox 53"/>
          <p:cNvSpPr txBox="1"/>
          <p:nvPr/>
        </p:nvSpPr>
        <p:spPr>
          <a:xfrm>
            <a:off x="3200400" y="2203030"/>
            <a:ext cx="3236784" cy="369332"/>
          </a:xfrm>
          <a:prstGeom prst="rect">
            <a:avLst/>
          </a:prstGeom>
          <a:noFill/>
        </p:spPr>
        <p:txBody>
          <a:bodyPr wrap="none" rtlCol="0">
            <a:spAutoFit/>
          </a:bodyPr>
          <a:lstStyle/>
          <a:p>
            <a:r>
              <a:rPr lang="en-US" dirty="0">
                <a:latin typeface="Courier New" pitchFamily="49" charset="0"/>
                <a:cs typeface="Courier New" pitchFamily="49" charset="0"/>
              </a:rPr>
              <a:t>P</a:t>
            </a:r>
            <a:r>
              <a:rPr lang="en-US" baseline="-25000" dirty="0">
                <a:latin typeface="Courier New" pitchFamily="49" charset="0"/>
                <a:cs typeface="Courier New" pitchFamily="49" charset="0"/>
              </a:rPr>
              <a:t>clip </a:t>
            </a:r>
            <a:r>
              <a:rPr lang="en-US" dirty="0">
                <a:latin typeface="Courier New" pitchFamily="49" charset="0"/>
                <a:cs typeface="Courier New" pitchFamily="49" charset="0"/>
              </a:rPr>
              <a:t>= (M</a:t>
            </a:r>
            <a:r>
              <a:rPr lang="en-US" baseline="-25000" dirty="0">
                <a:latin typeface="Courier New" pitchFamily="49" charset="0"/>
                <a:cs typeface="Courier New" pitchFamily="49" charset="0"/>
              </a:rPr>
              <a:t>projection</a:t>
            </a:r>
            <a:r>
              <a:rPr lang="en-US" dirty="0">
                <a:latin typeface="Courier New" pitchFamily="49" charset="0"/>
                <a:cs typeface="Courier New" pitchFamily="49" charset="0"/>
              </a:rPr>
              <a:t>) (P</a:t>
            </a:r>
            <a:r>
              <a:rPr lang="en-US" baseline="-25000" dirty="0">
                <a:latin typeface="Courier New" pitchFamily="49" charset="0"/>
                <a:cs typeface="Courier New" pitchFamily="49" charset="0"/>
              </a:rPr>
              <a:t>eye</a:t>
            </a:r>
            <a:r>
              <a:rPr lang="en-US" dirty="0">
                <a:latin typeface="Courier New" pitchFamily="49" charset="0"/>
                <a:cs typeface="Courier New" pitchFamily="49" charset="0"/>
              </a:rPr>
              <a:t>)</a:t>
            </a:r>
          </a:p>
        </p:txBody>
      </p:sp>
      <p:sp>
        <p:nvSpPr>
          <p:cNvPr id="55" name="TextBox 54"/>
          <p:cNvSpPr txBox="1"/>
          <p:nvPr/>
        </p:nvSpPr>
        <p:spPr>
          <a:xfrm>
            <a:off x="2819400" y="1764268"/>
            <a:ext cx="5943600" cy="646331"/>
          </a:xfrm>
          <a:prstGeom prst="rect">
            <a:avLst/>
          </a:prstGeom>
          <a:noFill/>
        </p:spPr>
        <p:txBody>
          <a:bodyPr wrap="square" rtlCol="0">
            <a:spAutoFit/>
          </a:bodyPr>
          <a:lstStyle/>
          <a:p>
            <a:pPr marL="0" lvl="1"/>
            <a:r>
              <a:rPr lang="en-US" dirty="0" smtClean="0"/>
              <a:t>Eye to clip coordinates:</a:t>
            </a: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4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3"/>
              </a:rPr>
              <a:t>http://www.realtimerendering.com</a:t>
            </a:r>
            <a:r>
              <a:rPr lang="en-US" sz="1000" dirty="0" smtClean="0">
                <a:hlinkClick r:id="rId3"/>
              </a:rPr>
              <a:t>/</a:t>
            </a:r>
            <a:endParaRPr lang="en-US" sz="1000" dirty="0"/>
          </a:p>
        </p:txBody>
      </p:sp>
      <p:pic>
        <p:nvPicPr>
          <p:cNvPr id="15155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8600" y="2881037"/>
            <a:ext cx="3657600" cy="343430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14</a:t>
            </a:fld>
            <a:endParaRPr lang="en-US"/>
          </a:p>
        </p:txBody>
      </p:sp>
    </p:spTree>
    <p:extLst>
      <p:ext uri="{BB962C8B-B14F-4D97-AF65-F5344CB8AC3E}">
        <p14:creationId xmlns:p14="http://schemas.microsoft.com/office/powerpoint/2010/main" val="1693110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3" name="TextBox 22"/>
          <p:cNvSpPr txBox="1"/>
          <p:nvPr/>
        </p:nvSpPr>
        <p:spPr>
          <a:xfrm>
            <a:off x="3505200" y="3200400"/>
            <a:ext cx="4307589" cy="369332"/>
          </a:xfrm>
          <a:prstGeom prst="rect">
            <a:avLst/>
          </a:prstGeom>
          <a:noFill/>
        </p:spPr>
        <p:txBody>
          <a:bodyPr wrap="none" rtlCol="0">
            <a:spAutoFit/>
          </a:bodyPr>
          <a:lstStyle/>
          <a:p>
            <a:r>
              <a:rPr lang="en-US" dirty="0" smtClean="0">
                <a:latin typeface="Courier New" pitchFamily="49" charset="0"/>
                <a:cs typeface="Courier New" pitchFamily="49" charset="0"/>
              </a:rPr>
              <a:t>P</a:t>
            </a:r>
            <a:r>
              <a:rPr lang="en-US" baseline="-25000" dirty="0" smtClean="0">
                <a:latin typeface="Courier New" pitchFamily="49" charset="0"/>
                <a:cs typeface="Courier New" pitchFamily="49" charset="0"/>
              </a:rPr>
              <a:t>clip </a:t>
            </a:r>
            <a:r>
              <a:rPr lang="en-US" dirty="0" smtClean="0">
                <a:latin typeface="Courier New" pitchFamily="49" charset="0"/>
                <a:cs typeface="Courier New" pitchFamily="49" charset="0"/>
              </a:rPr>
              <a:t>= (M</a:t>
            </a:r>
            <a:r>
              <a:rPr lang="en-US" baseline="-25000" dirty="0" smtClean="0">
                <a:latin typeface="Courier New" pitchFamily="49" charset="0"/>
                <a:cs typeface="Courier New" pitchFamily="49" charset="0"/>
              </a:rPr>
              <a:t>model-view-projection</a:t>
            </a:r>
            <a:r>
              <a:rPr lang="en-US" dirty="0" smtClean="0">
                <a:latin typeface="Courier New" pitchFamily="49" charset="0"/>
                <a:cs typeface="Courier New" pitchFamily="49" charset="0"/>
              </a:rPr>
              <a:t>)(P</a:t>
            </a:r>
            <a:r>
              <a:rPr lang="en-US" baseline="-25000" dirty="0" smtClean="0">
                <a:latin typeface="Courier New" pitchFamily="49" charset="0"/>
                <a:cs typeface="Courier New" pitchFamily="49" charset="0"/>
              </a:rPr>
              <a:t>model</a:t>
            </a:r>
            <a:r>
              <a:rPr lang="en-US" dirty="0" smtClean="0">
                <a:latin typeface="Courier New" pitchFamily="49" charset="0"/>
                <a:cs typeface="Courier New" pitchFamily="49" charset="0"/>
              </a:rPr>
              <a:t>)</a:t>
            </a:r>
            <a:endParaRPr lang="en-US" baseline="-25000" dirty="0">
              <a:latin typeface="Courier New" pitchFamily="49" charset="0"/>
              <a:cs typeface="Courier New" pitchFamily="49" charset="0"/>
            </a:endParaRPr>
          </a:p>
        </p:txBody>
      </p:sp>
      <p:sp>
        <p:nvSpPr>
          <p:cNvPr id="53" name="TextBox 52"/>
          <p:cNvSpPr txBox="1"/>
          <p:nvPr/>
        </p:nvSpPr>
        <p:spPr>
          <a:xfrm>
            <a:off x="3509409" y="2895600"/>
            <a:ext cx="4948791" cy="369332"/>
          </a:xfrm>
          <a:prstGeom prst="rect">
            <a:avLst/>
          </a:prstGeom>
          <a:noFill/>
        </p:spPr>
        <p:txBody>
          <a:bodyPr wrap="none" rtlCol="0">
            <a:spAutoFit/>
          </a:bodyPr>
          <a:lstStyle/>
          <a:p>
            <a:r>
              <a:rPr lang="en-US" dirty="0" smtClean="0">
                <a:latin typeface="Courier New" pitchFamily="49" charset="0"/>
                <a:cs typeface="Courier New" pitchFamily="49" charset="0"/>
              </a:rPr>
              <a:t>P</a:t>
            </a:r>
            <a:r>
              <a:rPr lang="en-US" baseline="-25000" dirty="0" smtClean="0">
                <a:latin typeface="Courier New" pitchFamily="49" charset="0"/>
                <a:cs typeface="Courier New" pitchFamily="49" charset="0"/>
              </a:rPr>
              <a:t>clip </a:t>
            </a:r>
            <a:r>
              <a:rPr lang="en-US" dirty="0" smtClean="0">
                <a:latin typeface="Courier New" pitchFamily="49" charset="0"/>
                <a:cs typeface="Courier New" pitchFamily="49" charset="0"/>
              </a:rPr>
              <a:t>= </a:t>
            </a:r>
            <a:r>
              <a:rPr lang="en-US" dirty="0">
                <a:latin typeface="Courier New" pitchFamily="49" charset="0"/>
                <a:cs typeface="Courier New" pitchFamily="49" charset="0"/>
              </a:rPr>
              <a:t>(</a:t>
            </a:r>
            <a:r>
              <a:rPr lang="en-US" dirty="0" smtClean="0">
                <a:latin typeface="Courier New" pitchFamily="49" charset="0"/>
                <a:cs typeface="Courier New" pitchFamily="49" charset="0"/>
              </a:rPr>
              <a:t>M</a:t>
            </a:r>
            <a:r>
              <a:rPr lang="en-US" baseline="-25000" dirty="0" smtClean="0">
                <a:latin typeface="Courier New" pitchFamily="49" charset="0"/>
                <a:cs typeface="Courier New" pitchFamily="49" charset="0"/>
              </a:rPr>
              <a:t>projection</a:t>
            </a:r>
            <a:r>
              <a:rPr lang="en-US" dirty="0" smtClean="0">
                <a:latin typeface="Courier New" pitchFamily="49" charset="0"/>
                <a:cs typeface="Courier New" pitchFamily="49" charset="0"/>
              </a:rPr>
              <a:t>)(M</a:t>
            </a:r>
            <a:r>
              <a:rPr lang="en-US" baseline="-25000" dirty="0" smtClean="0">
                <a:latin typeface="Courier New" pitchFamily="49" charset="0"/>
                <a:cs typeface="Courier New" pitchFamily="49" charset="0"/>
              </a:rPr>
              <a:t>view</a:t>
            </a:r>
            <a:r>
              <a:rPr lang="en-US" dirty="0" smtClean="0">
                <a:latin typeface="Courier New" pitchFamily="49" charset="0"/>
                <a:cs typeface="Courier New" pitchFamily="49" charset="0"/>
              </a:rPr>
              <a:t>)(M</a:t>
            </a:r>
            <a:r>
              <a:rPr lang="en-US" baseline="-25000" dirty="0" smtClean="0">
                <a:latin typeface="Courier New" pitchFamily="49" charset="0"/>
                <a:cs typeface="Courier New" pitchFamily="49" charset="0"/>
              </a:rPr>
              <a:t>model</a:t>
            </a:r>
            <a:r>
              <a:rPr lang="en-US" dirty="0" smtClean="0">
                <a:latin typeface="Courier New" pitchFamily="49" charset="0"/>
                <a:cs typeface="Courier New" pitchFamily="49" charset="0"/>
              </a:rPr>
              <a:t>)(P</a:t>
            </a:r>
            <a:r>
              <a:rPr lang="en-US" baseline="-25000" dirty="0" smtClean="0">
                <a:latin typeface="Courier New" pitchFamily="49" charset="0"/>
                <a:cs typeface="Courier New" pitchFamily="49" charset="0"/>
              </a:rPr>
              <a:t>model</a:t>
            </a:r>
            <a:r>
              <a:rPr lang="en-US" dirty="0" smtClean="0">
                <a:latin typeface="Courier New" pitchFamily="49" charset="0"/>
                <a:cs typeface="Courier New" pitchFamily="49" charset="0"/>
              </a:rPr>
              <a:t>)</a:t>
            </a:r>
            <a:endParaRPr lang="en-US" baseline="-25000" dirty="0">
              <a:latin typeface="Courier New" pitchFamily="49" charset="0"/>
              <a:cs typeface="Courier New" pitchFamily="49" charset="0"/>
            </a:endParaRPr>
          </a:p>
        </p:txBody>
      </p:sp>
      <p:sp>
        <p:nvSpPr>
          <p:cNvPr id="43" name="TextBox 42"/>
          <p:cNvSpPr txBox="1"/>
          <p:nvPr/>
        </p:nvSpPr>
        <p:spPr>
          <a:xfrm>
            <a:off x="2819400" y="1764268"/>
            <a:ext cx="5943600" cy="1200329"/>
          </a:xfrm>
          <a:prstGeom prst="rect">
            <a:avLst/>
          </a:prstGeom>
          <a:noFill/>
        </p:spPr>
        <p:txBody>
          <a:bodyPr wrap="square" rtlCol="0">
            <a:spAutoFit/>
          </a:bodyPr>
          <a:lstStyle/>
          <a:p>
            <a:pPr marL="285750" indent="-285750">
              <a:buFont typeface="Arial" pitchFamily="34" charset="0"/>
              <a:buChar char="•"/>
            </a:pPr>
            <a:r>
              <a:rPr lang="en-US" dirty="0" smtClean="0"/>
              <a:t>In practice, the model, view, and projection matrices are commonly burnt into one matrix?  Why?</a:t>
            </a: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15</a:t>
            </a:fld>
            <a:endParaRPr lang="en-US"/>
          </a:p>
        </p:txBody>
      </p:sp>
    </p:spTree>
    <p:extLst>
      <p:ext uri="{BB962C8B-B14F-4D97-AF65-F5344CB8AC3E}">
        <p14:creationId xmlns:p14="http://schemas.microsoft.com/office/powerpoint/2010/main" val="742903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16</a:t>
            </a:fld>
            <a:endParaRPr lang="en-US"/>
          </a:p>
        </p:txBody>
      </p:sp>
      <p:pic>
        <p:nvPicPr>
          <p:cNvPr id="4" name="Picture 3">
            <a:hlinkClick r:id="rId3"/>
          </p:cNvPr>
          <p:cNvPicPr>
            <a:picLocks noChangeAspect="1"/>
          </p:cNvPicPr>
          <p:nvPr/>
        </p:nvPicPr>
        <p:blipFill>
          <a:blip r:embed="rId4"/>
          <a:stretch>
            <a:fillRect/>
          </a:stretch>
        </p:blipFill>
        <p:spPr>
          <a:xfrm>
            <a:off x="3124200" y="1651614"/>
            <a:ext cx="5163750" cy="4091369"/>
          </a:xfrm>
          <a:prstGeom prst="rect">
            <a:avLst/>
          </a:prstGeom>
        </p:spPr>
      </p:pic>
      <p:sp>
        <p:nvSpPr>
          <p:cNvPr id="5" name="TextBox 4"/>
          <p:cNvSpPr txBox="1"/>
          <p:nvPr/>
        </p:nvSpPr>
        <p:spPr>
          <a:xfrm>
            <a:off x="4713944" y="5742983"/>
            <a:ext cx="1984261" cy="369332"/>
          </a:xfrm>
          <a:prstGeom prst="rect">
            <a:avLst/>
          </a:prstGeom>
          <a:noFill/>
        </p:spPr>
        <p:txBody>
          <a:bodyPr wrap="none" rtlCol="0">
            <a:spAutoFit/>
          </a:bodyPr>
          <a:lstStyle/>
          <a:p>
            <a:r>
              <a:rPr lang="en-US" dirty="0" smtClean="0">
                <a:hlinkClick r:id="rId3"/>
              </a:rPr>
              <a:t>Transforms demo</a:t>
            </a:r>
            <a:endParaRPr lang="en-US" dirty="0"/>
          </a:p>
        </p:txBody>
      </p:sp>
      <p:sp>
        <p:nvSpPr>
          <p:cNvPr id="39" name="Text Box 4"/>
          <p:cNvSpPr txBox="1">
            <a:spLocks noChangeArrowheads="1"/>
          </p:cNvSpPr>
          <p:nvPr/>
        </p:nvSpPr>
        <p:spPr bwMode="auto">
          <a:xfrm>
            <a:off x="76200" y="6659946"/>
            <a:ext cx="9144000" cy="2308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900" dirty="0" smtClean="0"/>
              <a:t>Screenshot and demo by Eric Haines.</a:t>
            </a:r>
            <a:endParaRPr lang="en-US" sz="900" dirty="0"/>
          </a:p>
        </p:txBody>
      </p:sp>
    </p:spTree>
    <p:extLst>
      <p:ext uri="{BB962C8B-B14F-4D97-AF65-F5344CB8AC3E}">
        <p14:creationId xmlns:p14="http://schemas.microsoft.com/office/powerpoint/2010/main" val="3431704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TextBox 42"/>
          <p:cNvSpPr txBox="1"/>
          <p:nvPr/>
        </p:nvSpPr>
        <p:spPr>
          <a:xfrm>
            <a:off x="2819400" y="1764268"/>
            <a:ext cx="5943600" cy="2585323"/>
          </a:xfrm>
          <a:prstGeom prst="rect">
            <a:avLst/>
          </a:prstGeom>
          <a:noFill/>
        </p:spPr>
        <p:txBody>
          <a:bodyPr wrap="square" rtlCol="0">
            <a:spAutoFit/>
          </a:bodyPr>
          <a:lstStyle/>
          <a:p>
            <a:pPr marL="285750" indent="-285750">
              <a:buFont typeface="Arial" pitchFamily="34" charset="0"/>
              <a:buChar char="•"/>
            </a:pPr>
            <a:r>
              <a:rPr lang="en-US" dirty="0" smtClean="0"/>
              <a:t>Model to clip coordinate transformation is just one use for the vertex shader.</a:t>
            </a:r>
          </a:p>
          <a:p>
            <a:pPr marL="285750" indent="-285750">
              <a:buFont typeface="Arial" pitchFamily="34" charset="0"/>
              <a:buChar char="•"/>
            </a:pPr>
            <a:r>
              <a:rPr lang="en-US" dirty="0" smtClean="0"/>
              <a:t>Another use:  animation.</a:t>
            </a:r>
          </a:p>
          <a:p>
            <a:pPr marL="285750" indent="-285750">
              <a:buFont typeface="Arial" pitchFamily="34" charset="0"/>
              <a:buChar char="•"/>
            </a:pPr>
            <a:endParaRPr lang="en-US" dirty="0"/>
          </a:p>
          <a:p>
            <a:pPr marL="285750" indent="-285750">
              <a:buFont typeface="Arial" pitchFamily="34" charset="0"/>
              <a:buChar char="•"/>
            </a:pPr>
            <a:r>
              <a:rPr lang="en-US" dirty="0" smtClean="0"/>
              <a:t>How would you implement pulsing?</a:t>
            </a:r>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pic>
        <p:nvPicPr>
          <p:cNvPr id="1525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9475" y="3409950"/>
            <a:ext cx="4743450" cy="2076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4"/>
              </a:rPr>
              <a:t>http://http.developer.nvidia.com/CgTutorial/cg_tutorial_chapter06.html</a:t>
            </a:r>
            <a:endParaRPr lang="en-US" sz="1000"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17</a:t>
            </a:fld>
            <a:endParaRPr lang="en-US"/>
          </a:p>
        </p:txBody>
      </p:sp>
    </p:spTree>
    <p:extLst>
      <p:ext uri="{BB962C8B-B14F-4D97-AF65-F5344CB8AC3E}">
        <p14:creationId xmlns:p14="http://schemas.microsoft.com/office/powerpoint/2010/main" val="1577538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TextBox 42"/>
          <p:cNvSpPr txBox="1"/>
          <p:nvPr/>
        </p:nvSpPr>
        <p:spPr>
          <a:xfrm>
            <a:off x="2819400" y="1764268"/>
            <a:ext cx="5943600" cy="5909310"/>
          </a:xfrm>
          <a:prstGeom prst="rect">
            <a:avLst/>
          </a:prstGeom>
          <a:noFill/>
        </p:spPr>
        <p:txBody>
          <a:bodyPr wrap="square" rtlCol="0">
            <a:spAutoFit/>
          </a:bodyPr>
          <a:lstStyle/>
          <a:p>
            <a:pPr marL="285750" indent="-285750">
              <a:buFont typeface="Arial" pitchFamily="34" charset="0"/>
              <a:buChar char="•"/>
            </a:pPr>
            <a:r>
              <a:rPr lang="en-US" dirty="0" smtClean="0"/>
              <a:t>How would you implement pulsing?</a:t>
            </a:r>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r>
              <a:rPr lang="en-US" dirty="0" smtClean="0"/>
              <a:t>Displace position along surface normal over time</a:t>
            </a:r>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r>
              <a:rPr lang="en-US" dirty="0" smtClean="0"/>
              <a:t>How do we compute the displacement?</a:t>
            </a:r>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pic>
        <p:nvPicPr>
          <p:cNvPr id="1525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9475" y="2133600"/>
            <a:ext cx="4743450" cy="2076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4"/>
              </a:rPr>
              <a:t>http://http.developer.nvidia.com/CgTutorial/cg_tutorial_chapter06.html</a:t>
            </a:r>
            <a:endParaRPr lang="en-US" sz="1000" dirty="0"/>
          </a:p>
        </p:txBody>
      </p:sp>
      <p:pic>
        <p:nvPicPr>
          <p:cNvPr id="15360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19600" y="4724400"/>
            <a:ext cx="2209800" cy="13811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18</a:t>
            </a:fld>
            <a:endParaRPr lang="en-US"/>
          </a:p>
        </p:txBody>
      </p:sp>
    </p:spTree>
    <p:extLst>
      <p:ext uri="{BB962C8B-B14F-4D97-AF65-F5344CB8AC3E}">
        <p14:creationId xmlns:p14="http://schemas.microsoft.com/office/powerpoint/2010/main" val="2681668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TextBox 42"/>
          <p:cNvSpPr txBox="1"/>
          <p:nvPr/>
        </p:nvSpPr>
        <p:spPr>
          <a:xfrm>
            <a:off x="2819400" y="1764268"/>
            <a:ext cx="5943600" cy="4801314"/>
          </a:xfrm>
          <a:prstGeom prst="rect">
            <a:avLst/>
          </a:prstGeom>
          <a:noFill/>
        </p:spPr>
        <p:txBody>
          <a:bodyPr wrap="square" rtlCol="0">
            <a:spAutoFit/>
          </a:bodyPr>
          <a:lstStyle/>
          <a:p>
            <a:pPr marL="285750" indent="-285750">
              <a:buFont typeface="Arial" pitchFamily="34" charset="0"/>
              <a:buChar char="•"/>
            </a:pPr>
            <a:r>
              <a:rPr lang="en-US" dirty="0" smtClean="0"/>
              <a:t>How do we compute the displacement?</a:t>
            </a:r>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r>
              <a:rPr lang="en-US" dirty="0" smtClean="0"/>
              <a:t>Consider:</a:t>
            </a:r>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r>
              <a:rPr lang="en-US" dirty="0" smtClean="0"/>
              <a:t>What are the shortcomings?</a:t>
            </a: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2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3"/>
              </a:rPr>
              <a:t>http://http.developer.nvidia.com/CgTutorial/cg_tutorial_chapter06.html</a:t>
            </a:r>
            <a:endParaRPr lang="en-US" sz="1000" dirty="0"/>
          </a:p>
        </p:txBody>
      </p:sp>
      <p:pic>
        <p:nvPicPr>
          <p:cNvPr id="23"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19600" y="2133600"/>
            <a:ext cx="2209800" cy="13811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9" name="Rectangle 3"/>
          <p:cNvSpPr txBox="1">
            <a:spLocks noChangeArrowheads="1"/>
          </p:cNvSpPr>
          <p:nvPr/>
        </p:nvSpPr>
        <p:spPr bwMode="auto">
          <a:xfrm>
            <a:off x="2895600" y="3844716"/>
            <a:ext cx="6400800" cy="1336884"/>
          </a:xfrm>
          <a:prstGeom prst="rect">
            <a:avLst/>
          </a:prstGeom>
          <a:noFill/>
          <a:ln w="9525">
            <a:noFill/>
            <a:miter lim="800000"/>
            <a:headEnd/>
            <a:tailEnd/>
          </a:ln>
        </p:spPr>
        <p:txBody>
          <a:bodyPr/>
          <a:lstStyle/>
          <a:p>
            <a:pPr marL="517525" indent="-403225">
              <a:spcBef>
                <a:spcPct val="20000"/>
              </a:spcBef>
              <a:buClr>
                <a:schemeClr val="accent2"/>
              </a:buClr>
              <a:buSzPct val="80000"/>
              <a:defRPr/>
            </a:pPr>
            <a:r>
              <a:rPr lang="en-US" sz="2800" kern="0" dirty="0" smtClean="0">
                <a:solidFill>
                  <a:schemeClr val="bg2">
                    <a:lumMod val="60000"/>
                    <a:lumOff val="40000"/>
                  </a:schemeClr>
                </a:solidFill>
                <a:latin typeface="Courier New" charset="0"/>
                <a:cs typeface="+mn-cs"/>
              </a:rPr>
              <a:t>float </a:t>
            </a:r>
            <a:r>
              <a:rPr lang="en-US" sz="2800" kern="0" dirty="0" smtClean="0">
                <a:solidFill>
                  <a:schemeClr val="tx2"/>
                </a:solidFill>
                <a:latin typeface="Courier New" charset="0"/>
                <a:cs typeface="+mn-cs"/>
              </a:rPr>
              <a:t>displacement =</a:t>
            </a:r>
            <a:endParaRPr lang="en-US" sz="2800" kern="0" dirty="0">
              <a:solidFill>
                <a:schemeClr val="tx2"/>
              </a:solidFill>
              <a:latin typeface="Courier New" charset="0"/>
            </a:endParaRPr>
          </a:p>
          <a:p>
            <a:pPr marL="517525" indent="-403225">
              <a:spcBef>
                <a:spcPct val="20000"/>
              </a:spcBef>
              <a:buClr>
                <a:schemeClr val="accent2"/>
              </a:buClr>
              <a:buSzPct val="80000"/>
              <a:defRPr/>
            </a:pPr>
            <a:r>
              <a:rPr lang="en-US" sz="2800" kern="0" dirty="0">
                <a:solidFill>
                  <a:schemeClr val="tx2"/>
                </a:solidFill>
                <a:latin typeface="Courier New" charset="0"/>
              </a:rPr>
              <a:t> </a:t>
            </a:r>
            <a:r>
              <a:rPr lang="en-US" sz="2800" kern="0" dirty="0" smtClean="0">
                <a:solidFill>
                  <a:schemeClr val="tx2"/>
                </a:solidFill>
                <a:latin typeface="Courier New" charset="0"/>
              </a:rPr>
              <a:t> 0.5 * (</a:t>
            </a:r>
            <a:r>
              <a:rPr lang="en-US" sz="2800" kern="0" dirty="0" smtClean="0">
                <a:solidFill>
                  <a:srgbClr val="D60093"/>
                </a:solidFill>
                <a:latin typeface="Courier New" charset="0"/>
                <a:cs typeface="+mn-cs"/>
              </a:rPr>
              <a:t>sin</a:t>
            </a:r>
            <a:r>
              <a:rPr lang="en-US" sz="2800" kern="0" dirty="0" smtClean="0">
                <a:solidFill>
                  <a:schemeClr val="tx2"/>
                </a:solidFill>
                <a:latin typeface="Courier New" charset="0"/>
                <a:cs typeface="+mn-cs"/>
              </a:rPr>
              <a:t>(</a:t>
            </a:r>
            <a:r>
              <a:rPr lang="en-US" sz="2800" kern="0" dirty="0" err="1" smtClean="0">
                <a:solidFill>
                  <a:schemeClr val="tx2"/>
                </a:solidFill>
                <a:latin typeface="Courier New" charset="0"/>
                <a:cs typeface="+mn-cs"/>
              </a:rPr>
              <a:t>u_time</a:t>
            </a:r>
            <a:r>
              <a:rPr lang="en-US" sz="2800" kern="0" dirty="0" smtClean="0">
                <a:solidFill>
                  <a:schemeClr val="tx2"/>
                </a:solidFill>
                <a:latin typeface="Courier New" charset="0"/>
                <a:cs typeface="+mn-cs"/>
              </a:rPr>
              <a:t>) + 1.0);</a:t>
            </a:r>
            <a:endParaRPr lang="en-US" sz="2800" kern="0" dirty="0">
              <a:solidFill>
                <a:schemeClr val="tx2"/>
              </a:solidFill>
              <a:latin typeface="Courier New" charset="0"/>
              <a:cs typeface="+mn-cs"/>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19</a:t>
            </a:fld>
            <a:endParaRPr lang="en-US"/>
          </a:p>
        </p:txBody>
      </p:sp>
    </p:spTree>
    <p:extLst>
      <p:ext uri="{BB962C8B-B14F-4D97-AF65-F5344CB8AC3E}">
        <p14:creationId xmlns:p14="http://schemas.microsoft.com/office/powerpoint/2010/main" val="1563045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lang="en-US" dirty="0" smtClean="0"/>
              <a:t>Agenda</a:t>
            </a:r>
          </a:p>
        </p:txBody>
      </p:sp>
      <p:sp>
        <p:nvSpPr>
          <p:cNvPr id="4099" name="Rectangle 3"/>
          <p:cNvSpPr>
            <a:spLocks noGrp="1" noChangeArrowheads="1"/>
          </p:cNvSpPr>
          <p:nvPr>
            <p:ph type="body" idx="1"/>
          </p:nvPr>
        </p:nvSpPr>
        <p:spPr>
          <a:xfrm>
            <a:off x="457200" y="1981200"/>
            <a:ext cx="8686800" cy="4572000"/>
          </a:xfrm>
        </p:spPr>
        <p:txBody>
          <a:bodyPr/>
          <a:lstStyle/>
          <a:p>
            <a:pPr eaLnBrk="1" hangingPunct="1"/>
            <a:r>
              <a:rPr lang="en-US" dirty="0" smtClean="0"/>
              <a:t>Graphics Pipeline</a:t>
            </a:r>
          </a:p>
          <a:p>
            <a:pPr eaLnBrk="1" hangingPunct="1"/>
            <a:r>
              <a:rPr lang="en-US" dirty="0" smtClean="0"/>
              <a:t>Mapping the Graphics Pipeline to Hardware</a:t>
            </a:r>
          </a:p>
          <a:p>
            <a:pPr eaLnBrk="1" hangingPunct="1"/>
            <a:endParaRPr lang="en-US" dirty="0" smtClean="0"/>
          </a:p>
        </p:txBody>
      </p:sp>
      <p:sp>
        <p:nvSpPr>
          <p:cNvPr id="2" name="Slide Number Placeholder 1"/>
          <p:cNvSpPr>
            <a:spLocks noGrp="1"/>
          </p:cNvSpPr>
          <p:nvPr>
            <p:ph type="sldNum" sz="quarter" idx="11"/>
          </p:nvPr>
        </p:nvSpPr>
        <p:spPr/>
        <p:txBody>
          <a:bodyPr/>
          <a:lstStyle/>
          <a:p>
            <a:fld id="{048D3C82-491F-4F02-A89C-B40ED79CC886}" type="slidenum">
              <a:rPr lang="en-US" smtClean="0"/>
              <a:pPr/>
              <a:t>2</a:t>
            </a:fld>
            <a:endParaRPr lang="en-US"/>
          </a:p>
        </p:txBody>
      </p:sp>
    </p:spTree>
    <p:extLst>
      <p:ext uri="{BB962C8B-B14F-4D97-AF65-F5344CB8AC3E}">
        <p14:creationId xmlns:p14="http://schemas.microsoft.com/office/powerpoint/2010/main" val="27850759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TextBox 42"/>
          <p:cNvSpPr txBox="1"/>
          <p:nvPr/>
        </p:nvSpPr>
        <p:spPr>
          <a:xfrm>
            <a:off x="2819400" y="1764268"/>
            <a:ext cx="5943600" cy="5355312"/>
          </a:xfrm>
          <a:prstGeom prst="rect">
            <a:avLst/>
          </a:prstGeom>
          <a:noFill/>
        </p:spPr>
        <p:txBody>
          <a:bodyPr wrap="square" rtlCol="0">
            <a:spAutoFit/>
          </a:bodyPr>
          <a:lstStyle/>
          <a:p>
            <a:pPr marL="285750" indent="-285750">
              <a:buFont typeface="Arial" pitchFamily="34" charset="0"/>
              <a:buChar char="•"/>
            </a:pPr>
            <a:r>
              <a:rPr lang="en-US" dirty="0" smtClean="0"/>
              <a:t>How do we compute the displacement?</a:t>
            </a:r>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r>
              <a:rPr lang="en-US" dirty="0" smtClean="0"/>
              <a:t>Consider:</a:t>
            </a:r>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smtClean="0"/>
          </a:p>
          <a:p>
            <a:pPr marL="285750" indent="-285750">
              <a:buFont typeface="Arial" pitchFamily="34" charset="0"/>
              <a:buChar char="•"/>
            </a:pPr>
            <a:endParaRPr lang="en-US" dirty="0" smtClean="0"/>
          </a:p>
          <a:p>
            <a:pPr marL="285750" indent="-285750">
              <a:buFont typeface="Arial" pitchFamily="34" charset="0"/>
              <a:buChar char="•"/>
            </a:pPr>
            <a:r>
              <a:rPr lang="en-US" dirty="0" smtClean="0"/>
              <a:t>What are the other shortcomings?</a:t>
            </a: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2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3"/>
              </a:rPr>
              <a:t>http://http.developer.nvidia.com/CgTutorial/cg_tutorial_chapter06.html</a:t>
            </a:r>
            <a:endParaRPr lang="en-US" sz="1000" dirty="0"/>
          </a:p>
        </p:txBody>
      </p:sp>
      <p:pic>
        <p:nvPicPr>
          <p:cNvPr id="23"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19600" y="2133600"/>
            <a:ext cx="2209800" cy="13811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9" name="Rectangle 3"/>
          <p:cNvSpPr txBox="1">
            <a:spLocks noChangeArrowheads="1"/>
          </p:cNvSpPr>
          <p:nvPr/>
        </p:nvSpPr>
        <p:spPr bwMode="auto">
          <a:xfrm>
            <a:off x="2895600" y="3844716"/>
            <a:ext cx="6400800" cy="1336884"/>
          </a:xfrm>
          <a:prstGeom prst="rect">
            <a:avLst/>
          </a:prstGeom>
          <a:noFill/>
          <a:ln w="9525">
            <a:noFill/>
            <a:miter lim="800000"/>
            <a:headEnd/>
            <a:tailEnd/>
          </a:ln>
        </p:spPr>
        <p:txBody>
          <a:bodyPr/>
          <a:lstStyle/>
          <a:p>
            <a:pPr marL="517525" indent="-403225">
              <a:spcBef>
                <a:spcPct val="20000"/>
              </a:spcBef>
              <a:buClr>
                <a:schemeClr val="accent2"/>
              </a:buClr>
              <a:buSzPct val="80000"/>
              <a:defRPr/>
            </a:pPr>
            <a:r>
              <a:rPr lang="en-US" sz="2800" kern="0" dirty="0" smtClean="0">
                <a:solidFill>
                  <a:schemeClr val="bg2">
                    <a:lumMod val="60000"/>
                    <a:lumOff val="40000"/>
                  </a:schemeClr>
                </a:solidFill>
                <a:latin typeface="Courier New" charset="0"/>
                <a:cs typeface="+mn-cs"/>
              </a:rPr>
              <a:t>float </a:t>
            </a:r>
            <a:r>
              <a:rPr lang="en-US" sz="2800" kern="0" dirty="0" smtClean="0">
                <a:solidFill>
                  <a:schemeClr val="tx2"/>
                </a:solidFill>
                <a:latin typeface="Courier New" charset="0"/>
                <a:cs typeface="+mn-cs"/>
              </a:rPr>
              <a:t>displacement =</a:t>
            </a:r>
            <a:endParaRPr lang="en-US" sz="2800" kern="0" dirty="0">
              <a:solidFill>
                <a:schemeClr val="tx2"/>
              </a:solidFill>
              <a:latin typeface="Courier New" charset="0"/>
            </a:endParaRPr>
          </a:p>
          <a:p>
            <a:pPr marL="517525" indent="-403225">
              <a:spcBef>
                <a:spcPct val="20000"/>
              </a:spcBef>
              <a:buClr>
                <a:schemeClr val="accent2"/>
              </a:buClr>
              <a:buSzPct val="80000"/>
              <a:defRPr/>
            </a:pPr>
            <a:r>
              <a:rPr lang="en-US" sz="2800" kern="0" dirty="0">
                <a:solidFill>
                  <a:schemeClr val="tx2"/>
                </a:solidFill>
                <a:latin typeface="Courier New" charset="0"/>
              </a:rPr>
              <a:t>  </a:t>
            </a:r>
            <a:r>
              <a:rPr lang="en-US" sz="2800" kern="0" dirty="0" err="1" smtClean="0">
                <a:solidFill>
                  <a:schemeClr val="tx2"/>
                </a:solidFill>
                <a:latin typeface="Courier New" charset="0"/>
              </a:rPr>
              <a:t>u_scaleFactor</a:t>
            </a:r>
            <a:r>
              <a:rPr lang="en-US" sz="2800" kern="0" dirty="0" smtClean="0">
                <a:solidFill>
                  <a:schemeClr val="tx2"/>
                </a:solidFill>
                <a:latin typeface="Courier New" charset="0"/>
              </a:rPr>
              <a:t> * 0.5 * (</a:t>
            </a:r>
            <a:r>
              <a:rPr lang="en-US" sz="2800" kern="0" dirty="0" smtClean="0">
                <a:solidFill>
                  <a:srgbClr val="D60093"/>
                </a:solidFill>
                <a:latin typeface="Courier New" charset="0"/>
                <a:cs typeface="+mn-cs"/>
              </a:rPr>
              <a:t>sin</a:t>
            </a:r>
            <a:r>
              <a:rPr lang="en-US" sz="2800" kern="0" dirty="0" smtClean="0">
                <a:solidFill>
                  <a:schemeClr val="tx2"/>
                </a:solidFill>
                <a:latin typeface="Courier New" charset="0"/>
              </a:rPr>
              <a:t>(</a:t>
            </a:r>
            <a:r>
              <a:rPr lang="en-US" sz="2800" kern="0" dirty="0" err="1" smtClean="0">
                <a:solidFill>
                  <a:schemeClr val="tx2"/>
                </a:solidFill>
                <a:latin typeface="Courier New" charset="0"/>
              </a:rPr>
              <a:t>u_frequency</a:t>
            </a:r>
            <a:r>
              <a:rPr lang="en-US" sz="2800" kern="0" dirty="0" smtClean="0">
                <a:solidFill>
                  <a:schemeClr val="tx2"/>
                </a:solidFill>
                <a:latin typeface="Courier New" charset="0"/>
              </a:rPr>
              <a:t> * </a:t>
            </a:r>
            <a:r>
              <a:rPr lang="en-US" sz="2800" kern="0" dirty="0" err="1" smtClean="0">
                <a:solidFill>
                  <a:schemeClr val="tx2"/>
                </a:solidFill>
                <a:latin typeface="Courier New" charset="0"/>
              </a:rPr>
              <a:t>u_time</a:t>
            </a:r>
            <a:r>
              <a:rPr lang="en-US" sz="2800" kern="0" dirty="0" smtClean="0">
                <a:solidFill>
                  <a:schemeClr val="tx2"/>
                </a:solidFill>
                <a:latin typeface="Courier New" charset="0"/>
                <a:cs typeface="+mn-cs"/>
              </a:rPr>
              <a:t>) + 1.0);</a:t>
            </a:r>
            <a:endParaRPr lang="en-US" sz="2800" kern="0" dirty="0">
              <a:solidFill>
                <a:schemeClr val="tx2"/>
              </a:solidFill>
              <a:latin typeface="Courier New" charset="0"/>
              <a:cs typeface="+mn-cs"/>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20</a:t>
            </a:fld>
            <a:endParaRPr lang="en-US"/>
          </a:p>
        </p:txBody>
      </p:sp>
    </p:spTree>
    <p:extLst>
      <p:ext uri="{BB962C8B-B14F-4D97-AF65-F5344CB8AC3E}">
        <p14:creationId xmlns:p14="http://schemas.microsoft.com/office/powerpoint/2010/main" val="39726493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TextBox 42"/>
          <p:cNvSpPr txBox="1"/>
          <p:nvPr/>
        </p:nvSpPr>
        <p:spPr>
          <a:xfrm>
            <a:off x="2819400" y="1764268"/>
            <a:ext cx="5943600" cy="1200329"/>
          </a:xfrm>
          <a:prstGeom prst="rect">
            <a:avLst/>
          </a:prstGeom>
          <a:noFill/>
        </p:spPr>
        <p:txBody>
          <a:bodyPr wrap="square" rtlCol="0">
            <a:spAutoFit/>
          </a:bodyPr>
          <a:lstStyle/>
          <a:p>
            <a:pPr marL="285750" indent="-285750">
              <a:buFont typeface="Arial" pitchFamily="34" charset="0"/>
              <a:buChar char="•"/>
            </a:pPr>
            <a:r>
              <a:rPr lang="en-US" dirty="0" smtClean="0"/>
              <a:t>How do we get the varying bulge?</a:t>
            </a:r>
          </a:p>
          <a:p>
            <a:endParaRPr lang="en-US" dirty="0" smtClean="0"/>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2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3"/>
              </a:rPr>
              <a:t>http://http.developer.nvidia.com/CgTutorial/cg_tutorial_chapter06.html</a:t>
            </a:r>
            <a:endParaRPr lang="en-US" sz="1000" dirty="0"/>
          </a:p>
        </p:txBody>
      </p:sp>
      <p:pic>
        <p:nvPicPr>
          <p:cNvPr id="4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9475" y="2133600"/>
            <a:ext cx="4743450" cy="2076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21</a:t>
            </a:fld>
            <a:endParaRPr lang="en-US"/>
          </a:p>
        </p:txBody>
      </p:sp>
    </p:spTree>
    <p:extLst>
      <p:ext uri="{BB962C8B-B14F-4D97-AF65-F5344CB8AC3E}">
        <p14:creationId xmlns:p14="http://schemas.microsoft.com/office/powerpoint/2010/main" val="1322784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TextBox 42"/>
          <p:cNvSpPr txBox="1"/>
          <p:nvPr/>
        </p:nvSpPr>
        <p:spPr>
          <a:xfrm>
            <a:off x="2819400" y="1764268"/>
            <a:ext cx="5943600" cy="3693319"/>
          </a:xfrm>
          <a:prstGeom prst="rect">
            <a:avLst/>
          </a:prstGeom>
          <a:noFill/>
        </p:spPr>
        <p:txBody>
          <a:bodyPr wrap="square" rtlCol="0">
            <a:spAutoFit/>
          </a:bodyPr>
          <a:lstStyle/>
          <a:p>
            <a:pPr marL="285750" indent="-285750">
              <a:buFont typeface="Arial" pitchFamily="34" charset="0"/>
              <a:buChar char="•"/>
            </a:pPr>
            <a:r>
              <a:rPr lang="en-US" dirty="0" smtClean="0"/>
              <a:t>How do we get the varying bulge?</a:t>
            </a:r>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r>
              <a:rPr lang="en-US" dirty="0" smtClean="0"/>
              <a:t>Consider</a:t>
            </a:r>
          </a:p>
          <a:p>
            <a:endParaRPr lang="en-US" dirty="0" smtClean="0"/>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2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3"/>
              </a:rPr>
              <a:t>http://http.developer.nvidia.com/CgTutorial/cg_tutorial_chapter06.html</a:t>
            </a:r>
            <a:endParaRPr lang="en-US" sz="1000" dirty="0"/>
          </a:p>
        </p:txBody>
      </p:sp>
      <p:pic>
        <p:nvPicPr>
          <p:cNvPr id="4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9475" y="2133600"/>
            <a:ext cx="4743450" cy="2076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41" name="Rectangle 3"/>
          <p:cNvSpPr txBox="1">
            <a:spLocks noChangeArrowheads="1"/>
          </p:cNvSpPr>
          <p:nvPr/>
        </p:nvSpPr>
        <p:spPr bwMode="auto">
          <a:xfrm>
            <a:off x="2895600" y="4606716"/>
            <a:ext cx="6400800" cy="1336884"/>
          </a:xfrm>
          <a:prstGeom prst="rect">
            <a:avLst/>
          </a:prstGeom>
          <a:noFill/>
          <a:ln w="9525">
            <a:noFill/>
            <a:miter lim="800000"/>
            <a:headEnd/>
            <a:tailEnd/>
          </a:ln>
        </p:spPr>
        <p:txBody>
          <a:bodyPr/>
          <a:lstStyle/>
          <a:p>
            <a:pPr marL="517525" indent="-403225">
              <a:spcBef>
                <a:spcPct val="20000"/>
              </a:spcBef>
              <a:buClr>
                <a:schemeClr val="accent2"/>
              </a:buClr>
              <a:buSzPct val="80000"/>
              <a:defRPr/>
            </a:pPr>
            <a:r>
              <a:rPr lang="en-US" sz="2400" kern="0" dirty="0" smtClean="0">
                <a:solidFill>
                  <a:schemeClr val="bg2">
                    <a:lumMod val="60000"/>
                    <a:lumOff val="40000"/>
                  </a:schemeClr>
                </a:solidFill>
                <a:latin typeface="Courier New" charset="0"/>
              </a:rPr>
              <a:t>float </a:t>
            </a:r>
            <a:r>
              <a:rPr lang="en-US" sz="2400" kern="0" dirty="0" smtClean="0">
                <a:solidFill>
                  <a:schemeClr val="tx2"/>
                </a:solidFill>
                <a:latin typeface="Courier New" charset="0"/>
              </a:rPr>
              <a:t>displacement =</a:t>
            </a:r>
            <a:endParaRPr lang="en-US" sz="2400" kern="0" dirty="0">
              <a:solidFill>
                <a:schemeClr val="tx2"/>
              </a:solidFill>
              <a:latin typeface="Courier New" charset="0"/>
            </a:endParaRPr>
          </a:p>
          <a:p>
            <a:pPr marL="517525" indent="-403225">
              <a:spcBef>
                <a:spcPct val="20000"/>
              </a:spcBef>
              <a:buClr>
                <a:schemeClr val="accent2"/>
              </a:buClr>
              <a:buSzPct val="80000"/>
              <a:defRPr/>
            </a:pPr>
            <a:r>
              <a:rPr lang="en-US" sz="2400" kern="0" dirty="0">
                <a:solidFill>
                  <a:schemeClr val="tx2"/>
                </a:solidFill>
                <a:latin typeface="Courier New" charset="0"/>
              </a:rPr>
              <a:t>  </a:t>
            </a:r>
            <a:r>
              <a:rPr lang="en-US" sz="2400" kern="0" dirty="0" err="1" smtClean="0">
                <a:solidFill>
                  <a:schemeClr val="tx2"/>
                </a:solidFill>
                <a:latin typeface="Courier New" charset="0"/>
              </a:rPr>
              <a:t>u_scaleFactor</a:t>
            </a:r>
            <a:r>
              <a:rPr lang="en-US" sz="2400" kern="0" dirty="0" smtClean="0">
                <a:solidFill>
                  <a:schemeClr val="tx2"/>
                </a:solidFill>
                <a:latin typeface="Courier New" charset="0"/>
              </a:rPr>
              <a:t> * 0.5 * (</a:t>
            </a:r>
            <a:r>
              <a:rPr lang="en-US" sz="2400" kern="0" dirty="0" smtClean="0">
                <a:solidFill>
                  <a:srgbClr val="D60093"/>
                </a:solidFill>
                <a:latin typeface="Courier New" charset="0"/>
              </a:rPr>
              <a:t>sin</a:t>
            </a:r>
            <a:r>
              <a:rPr lang="en-US" sz="2400" kern="0" dirty="0" smtClean="0">
                <a:solidFill>
                  <a:schemeClr val="tx2"/>
                </a:solidFill>
                <a:latin typeface="Courier New" charset="0"/>
              </a:rPr>
              <a:t>(</a:t>
            </a:r>
            <a:r>
              <a:rPr lang="en-US" sz="2400" kern="0" dirty="0" err="1" smtClean="0">
                <a:solidFill>
                  <a:schemeClr val="tx2"/>
                </a:solidFill>
                <a:latin typeface="Courier New" charset="0"/>
              </a:rPr>
              <a:t>position.y</a:t>
            </a:r>
            <a:r>
              <a:rPr lang="en-US" sz="2400" kern="0" dirty="0" smtClean="0">
                <a:solidFill>
                  <a:schemeClr val="tx2"/>
                </a:solidFill>
                <a:latin typeface="Courier New" charset="0"/>
              </a:rPr>
              <a:t> * </a:t>
            </a:r>
            <a:r>
              <a:rPr lang="en-US" sz="2400" kern="0" dirty="0" err="1" smtClean="0">
                <a:solidFill>
                  <a:schemeClr val="tx2"/>
                </a:solidFill>
                <a:latin typeface="Courier New" charset="0"/>
              </a:rPr>
              <a:t>u_frequency</a:t>
            </a:r>
            <a:r>
              <a:rPr lang="en-US" sz="2400" kern="0" dirty="0" smtClean="0">
                <a:solidFill>
                  <a:schemeClr val="tx2"/>
                </a:solidFill>
                <a:latin typeface="Courier New" charset="0"/>
              </a:rPr>
              <a:t> * </a:t>
            </a:r>
            <a:r>
              <a:rPr lang="en-US" sz="2400" kern="0" dirty="0" err="1" smtClean="0">
                <a:solidFill>
                  <a:schemeClr val="tx2"/>
                </a:solidFill>
                <a:latin typeface="Courier New" charset="0"/>
              </a:rPr>
              <a:t>u_time</a:t>
            </a:r>
            <a:r>
              <a:rPr lang="en-US" sz="2400" kern="0" dirty="0" smtClean="0">
                <a:solidFill>
                  <a:schemeClr val="tx2"/>
                </a:solidFill>
                <a:latin typeface="Courier New" charset="0"/>
              </a:rPr>
              <a:t>) + 1.0);</a:t>
            </a:r>
            <a:endParaRPr lang="en-US" sz="2400" kern="0" dirty="0">
              <a:solidFill>
                <a:schemeClr val="tx2"/>
              </a:solidFill>
              <a:latin typeface="Courier New"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22</a:t>
            </a:fld>
            <a:endParaRPr lang="en-US"/>
          </a:p>
        </p:txBody>
      </p:sp>
    </p:spTree>
    <p:extLst>
      <p:ext uri="{BB962C8B-B14F-4D97-AF65-F5344CB8AC3E}">
        <p14:creationId xmlns:p14="http://schemas.microsoft.com/office/powerpoint/2010/main" val="14355760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TextBox 42"/>
          <p:cNvSpPr txBox="1"/>
          <p:nvPr/>
        </p:nvSpPr>
        <p:spPr>
          <a:xfrm>
            <a:off x="2819400" y="1764268"/>
            <a:ext cx="5943600" cy="923330"/>
          </a:xfrm>
          <a:prstGeom prst="rect">
            <a:avLst/>
          </a:prstGeom>
          <a:noFill/>
        </p:spPr>
        <p:txBody>
          <a:bodyPr wrap="square" rtlCol="0">
            <a:spAutoFit/>
          </a:bodyPr>
          <a:lstStyle/>
          <a:p>
            <a:pPr marL="285750" indent="-285750">
              <a:buFont typeface="Arial" pitchFamily="34" charset="0"/>
              <a:buChar char="•"/>
            </a:pPr>
            <a:r>
              <a:rPr lang="en-US" dirty="0" smtClean="0"/>
              <a:t>What varies per-vertex and what does not?</a:t>
            </a: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1" name="Rectangle 3"/>
          <p:cNvSpPr txBox="1">
            <a:spLocks noChangeArrowheads="1"/>
          </p:cNvSpPr>
          <p:nvPr/>
        </p:nvSpPr>
        <p:spPr bwMode="auto">
          <a:xfrm>
            <a:off x="2895600" y="2549316"/>
            <a:ext cx="6400800" cy="1336884"/>
          </a:xfrm>
          <a:prstGeom prst="rect">
            <a:avLst/>
          </a:prstGeom>
          <a:noFill/>
          <a:ln w="9525">
            <a:noFill/>
            <a:miter lim="800000"/>
            <a:headEnd/>
            <a:tailEnd/>
          </a:ln>
        </p:spPr>
        <p:txBody>
          <a:bodyPr/>
          <a:lstStyle/>
          <a:p>
            <a:pPr marL="517525" indent="-403225">
              <a:spcBef>
                <a:spcPct val="20000"/>
              </a:spcBef>
              <a:buClr>
                <a:schemeClr val="accent2"/>
              </a:buClr>
              <a:buSzPct val="80000"/>
              <a:defRPr/>
            </a:pPr>
            <a:r>
              <a:rPr lang="en-US" sz="2800" kern="0" dirty="0" smtClean="0">
                <a:solidFill>
                  <a:schemeClr val="bg2">
                    <a:lumMod val="60000"/>
                    <a:lumOff val="40000"/>
                  </a:schemeClr>
                </a:solidFill>
                <a:latin typeface="Courier New" charset="0"/>
              </a:rPr>
              <a:t>float </a:t>
            </a:r>
            <a:r>
              <a:rPr lang="en-US" sz="2800" kern="0" dirty="0" smtClean="0">
                <a:solidFill>
                  <a:schemeClr val="tx2"/>
                </a:solidFill>
                <a:latin typeface="Courier New" charset="0"/>
              </a:rPr>
              <a:t>displacement =</a:t>
            </a:r>
            <a:endParaRPr lang="en-US" sz="2800" kern="0" dirty="0">
              <a:solidFill>
                <a:schemeClr val="tx2"/>
              </a:solidFill>
              <a:latin typeface="Courier New" charset="0"/>
            </a:endParaRPr>
          </a:p>
          <a:p>
            <a:pPr marL="517525" indent="-403225">
              <a:spcBef>
                <a:spcPct val="20000"/>
              </a:spcBef>
              <a:buClr>
                <a:schemeClr val="accent2"/>
              </a:buClr>
              <a:buSzPct val="80000"/>
              <a:defRPr/>
            </a:pPr>
            <a:r>
              <a:rPr lang="en-US" sz="2800" kern="0" dirty="0">
                <a:solidFill>
                  <a:schemeClr val="tx2"/>
                </a:solidFill>
                <a:latin typeface="Courier New" charset="0"/>
              </a:rPr>
              <a:t>  </a:t>
            </a:r>
            <a:r>
              <a:rPr lang="en-US" sz="2800" kern="0" dirty="0" err="1" smtClean="0">
                <a:solidFill>
                  <a:schemeClr val="tx2"/>
                </a:solidFill>
                <a:latin typeface="Courier New" charset="0"/>
              </a:rPr>
              <a:t>u_scaleFactor</a:t>
            </a:r>
            <a:r>
              <a:rPr lang="en-US" sz="2800" kern="0" dirty="0" smtClean="0">
                <a:solidFill>
                  <a:schemeClr val="tx2"/>
                </a:solidFill>
                <a:latin typeface="Courier New" charset="0"/>
              </a:rPr>
              <a:t> * 0.5 * (</a:t>
            </a:r>
            <a:r>
              <a:rPr lang="en-US" sz="2800" kern="0" dirty="0" smtClean="0">
                <a:solidFill>
                  <a:srgbClr val="D60093"/>
                </a:solidFill>
                <a:latin typeface="Courier New" charset="0"/>
              </a:rPr>
              <a:t>sin</a:t>
            </a:r>
            <a:r>
              <a:rPr lang="en-US" sz="2800" kern="0" dirty="0" smtClean="0">
                <a:solidFill>
                  <a:schemeClr val="tx2"/>
                </a:solidFill>
                <a:latin typeface="Courier New" charset="0"/>
              </a:rPr>
              <a:t>(</a:t>
            </a:r>
            <a:r>
              <a:rPr lang="en-US" sz="2800" kern="0" dirty="0" err="1" smtClean="0">
                <a:solidFill>
                  <a:schemeClr val="tx2"/>
                </a:solidFill>
                <a:latin typeface="Courier New" charset="0"/>
              </a:rPr>
              <a:t>position.y</a:t>
            </a:r>
            <a:r>
              <a:rPr lang="en-US" sz="2800" kern="0" dirty="0" smtClean="0">
                <a:solidFill>
                  <a:schemeClr val="tx2"/>
                </a:solidFill>
                <a:latin typeface="Courier New" charset="0"/>
              </a:rPr>
              <a:t> * </a:t>
            </a:r>
            <a:r>
              <a:rPr lang="en-US" sz="2800" kern="0" dirty="0" err="1" smtClean="0">
                <a:solidFill>
                  <a:schemeClr val="tx2"/>
                </a:solidFill>
                <a:latin typeface="Courier New" charset="0"/>
              </a:rPr>
              <a:t>u_frequency</a:t>
            </a:r>
            <a:r>
              <a:rPr lang="en-US" sz="2800" kern="0" dirty="0" smtClean="0">
                <a:solidFill>
                  <a:schemeClr val="tx2"/>
                </a:solidFill>
                <a:latin typeface="Courier New" charset="0"/>
              </a:rPr>
              <a:t> * </a:t>
            </a:r>
            <a:r>
              <a:rPr lang="en-US" sz="2800" kern="0" dirty="0" err="1" smtClean="0">
                <a:solidFill>
                  <a:schemeClr val="tx2"/>
                </a:solidFill>
                <a:latin typeface="Courier New" charset="0"/>
              </a:rPr>
              <a:t>u_time</a:t>
            </a:r>
            <a:r>
              <a:rPr lang="en-US" sz="2800" kern="0" dirty="0" smtClean="0">
                <a:solidFill>
                  <a:schemeClr val="tx2"/>
                </a:solidFill>
                <a:latin typeface="Courier New" charset="0"/>
              </a:rPr>
              <a:t>) + 1.0);</a:t>
            </a:r>
            <a:endParaRPr lang="en-US" sz="2800" kern="0" dirty="0">
              <a:solidFill>
                <a:schemeClr val="tx2"/>
              </a:solidFill>
              <a:latin typeface="Courier New"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23</a:t>
            </a:fld>
            <a:endParaRPr lang="en-US"/>
          </a:p>
        </p:txBody>
      </p:sp>
    </p:spTree>
    <p:extLst>
      <p:ext uri="{BB962C8B-B14F-4D97-AF65-F5344CB8AC3E}">
        <p14:creationId xmlns:p14="http://schemas.microsoft.com/office/powerpoint/2010/main" val="34896744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8" name="TextBox 47"/>
          <p:cNvSpPr txBox="1"/>
          <p:nvPr/>
        </p:nvSpPr>
        <p:spPr>
          <a:xfrm>
            <a:off x="3962598" y="3980934"/>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49" name="Down Arrow 48"/>
          <p:cNvSpPr/>
          <p:nvPr/>
        </p:nvSpPr>
        <p:spPr bwMode="auto">
          <a:xfrm>
            <a:off x="4670741" y="372683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0" name="Down Arrow 49"/>
          <p:cNvSpPr/>
          <p:nvPr/>
        </p:nvSpPr>
        <p:spPr bwMode="auto">
          <a:xfrm>
            <a:off x="4670741" y="433643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1" name="TextBox 50"/>
          <p:cNvSpPr txBox="1"/>
          <p:nvPr/>
        </p:nvSpPr>
        <p:spPr>
          <a:xfrm>
            <a:off x="4280025" y="3293417"/>
            <a:ext cx="1011815"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vertex</a:t>
            </a:r>
            <a:endParaRPr lang="en-US" baseline="-25000" dirty="0">
              <a:latin typeface="Courier New" pitchFamily="49" charset="0"/>
              <a:cs typeface="Courier New" pitchFamily="49" charset="0"/>
            </a:endParaRPr>
          </a:p>
        </p:txBody>
      </p:sp>
      <p:sp>
        <p:nvSpPr>
          <p:cNvPr id="52" name="TextBox 51"/>
          <p:cNvSpPr txBox="1"/>
          <p:nvPr/>
        </p:nvSpPr>
        <p:spPr>
          <a:xfrm>
            <a:off x="3659662" y="4659868"/>
            <a:ext cx="2252540"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modified vertex</a:t>
            </a:r>
            <a:endParaRPr lang="en-US" baseline="-25000" dirty="0">
              <a:latin typeface="Courier New" pitchFamily="49" charset="0"/>
              <a:cs typeface="Courier New" pitchFamily="49" charset="0"/>
            </a:endParaRPr>
          </a:p>
        </p:txBody>
      </p:sp>
      <p:sp>
        <p:nvSpPr>
          <p:cNvPr id="40" name="TextBox 39"/>
          <p:cNvSpPr txBox="1"/>
          <p:nvPr/>
        </p:nvSpPr>
        <p:spPr>
          <a:xfrm>
            <a:off x="6256268" y="3803038"/>
            <a:ext cx="1287532"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uniforms</a:t>
            </a:r>
            <a:endParaRPr lang="en-US" baseline="-25000" dirty="0">
              <a:latin typeface="Courier New" pitchFamily="49" charset="0"/>
              <a:cs typeface="Courier New" pitchFamily="49" charset="0"/>
            </a:endParaRPr>
          </a:p>
        </p:txBody>
      </p:sp>
      <p:sp>
        <p:nvSpPr>
          <p:cNvPr id="41" name="Down Arrow 40"/>
          <p:cNvSpPr/>
          <p:nvPr/>
        </p:nvSpPr>
        <p:spPr bwMode="auto">
          <a:xfrm rot="5400000">
            <a:off x="5913635" y="3733452"/>
            <a:ext cx="230382" cy="507228"/>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5" name="TextBox 54"/>
          <p:cNvSpPr txBox="1"/>
          <p:nvPr/>
        </p:nvSpPr>
        <p:spPr>
          <a:xfrm>
            <a:off x="2819400" y="1764268"/>
            <a:ext cx="5943600" cy="1754326"/>
          </a:xfrm>
          <a:prstGeom prst="rect">
            <a:avLst/>
          </a:prstGeom>
          <a:noFill/>
        </p:spPr>
        <p:txBody>
          <a:bodyPr wrap="square" rtlCol="0">
            <a:spAutoFit/>
          </a:bodyPr>
          <a:lstStyle/>
          <a:p>
            <a:pPr marL="285750" indent="-285750">
              <a:buFont typeface="Arial" pitchFamily="34" charset="0"/>
              <a:buChar char="•"/>
            </a:pPr>
            <a:r>
              <a:rPr lang="en-US" dirty="0" smtClean="0"/>
              <a:t>On all modern GPUs, vertex shaders can read from textures as well as uniform variables.</a:t>
            </a:r>
          </a:p>
          <a:p>
            <a:pPr marL="285750" indent="-285750">
              <a:buFont typeface="Arial" pitchFamily="34" charset="0"/>
              <a:buChar char="•"/>
            </a:pPr>
            <a:endParaRPr lang="en-US" dirty="0"/>
          </a:p>
          <a:p>
            <a:pPr marL="285750" indent="-285750">
              <a:buFont typeface="Arial" pitchFamily="34" charset="0"/>
              <a:buChar char="•"/>
            </a:pPr>
            <a:r>
              <a:rPr lang="en-US" dirty="0" smtClean="0"/>
              <a:t>What is this useful for?</a:t>
            </a: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39" name="TextBox 38"/>
          <p:cNvSpPr txBox="1"/>
          <p:nvPr/>
        </p:nvSpPr>
        <p:spPr>
          <a:xfrm>
            <a:off x="6256268" y="4219485"/>
            <a:ext cx="1287532"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textures</a:t>
            </a:r>
            <a:endParaRPr lang="en-US" baseline="-25000" dirty="0">
              <a:latin typeface="Courier New" pitchFamily="49" charset="0"/>
              <a:cs typeface="Courier New" pitchFamily="49" charset="0"/>
            </a:endParaRPr>
          </a:p>
        </p:txBody>
      </p:sp>
      <p:sp>
        <p:nvSpPr>
          <p:cNvPr id="42" name="Down Arrow 41"/>
          <p:cNvSpPr/>
          <p:nvPr/>
        </p:nvSpPr>
        <p:spPr bwMode="auto">
          <a:xfrm rot="5400000">
            <a:off x="5913635" y="4149899"/>
            <a:ext cx="230382" cy="507228"/>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24</a:t>
            </a:fld>
            <a:endParaRPr lang="en-US"/>
          </a:p>
        </p:txBody>
      </p:sp>
    </p:spTree>
    <p:extLst>
      <p:ext uri="{BB962C8B-B14F-4D97-AF65-F5344CB8AC3E}">
        <p14:creationId xmlns:p14="http://schemas.microsoft.com/office/powerpoint/2010/main" val="20001257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5" name="TextBox 54"/>
          <p:cNvSpPr txBox="1"/>
          <p:nvPr/>
        </p:nvSpPr>
        <p:spPr>
          <a:xfrm>
            <a:off x="2819400" y="1764268"/>
            <a:ext cx="5943600" cy="1200329"/>
          </a:xfrm>
          <a:prstGeom prst="rect">
            <a:avLst/>
          </a:prstGeom>
          <a:noFill/>
        </p:spPr>
        <p:txBody>
          <a:bodyPr wrap="square" rtlCol="0">
            <a:spAutoFit/>
          </a:bodyPr>
          <a:lstStyle/>
          <a:p>
            <a:pPr marL="285750" indent="-285750">
              <a:buFont typeface="Arial" pitchFamily="34" charset="0"/>
              <a:buChar char="•"/>
            </a:pPr>
            <a:r>
              <a:rPr lang="en-US" dirty="0" smtClean="0"/>
              <a:t>Example:  Textures can provide height maps for displacement mapping</a:t>
            </a: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43"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Images </a:t>
            </a:r>
            <a:r>
              <a:rPr lang="en-US" sz="1000" dirty="0"/>
              <a:t>from </a:t>
            </a:r>
            <a:r>
              <a:rPr lang="en-US" sz="1000" dirty="0">
                <a:hlinkClick r:id="rId3"/>
              </a:rPr>
              <a:t>http://developer.nvidia.com/content/vertex-texture-fetch</a:t>
            </a:r>
            <a:endParaRPr lang="en-US" sz="1000" dirty="0"/>
          </a:p>
        </p:txBody>
      </p:sp>
      <p:pic>
        <p:nvPicPr>
          <p:cNvPr id="1556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6600" y="2362200"/>
            <a:ext cx="5257800" cy="219125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155651"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95315" y="4503298"/>
            <a:ext cx="5181877" cy="200074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25</a:t>
            </a:fld>
            <a:endParaRPr lang="en-US"/>
          </a:p>
        </p:txBody>
      </p:sp>
    </p:spTree>
    <p:extLst>
      <p:ext uri="{BB962C8B-B14F-4D97-AF65-F5344CB8AC3E}">
        <p14:creationId xmlns:p14="http://schemas.microsoft.com/office/powerpoint/2010/main" val="23461393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6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5600" y="4179332"/>
            <a:ext cx="2371725" cy="233316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40" name="TextBox 39"/>
          <p:cNvSpPr txBox="1"/>
          <p:nvPr/>
        </p:nvSpPr>
        <p:spPr>
          <a:xfrm>
            <a:off x="6997628" y="3810000"/>
            <a:ext cx="1787669" cy="369332"/>
          </a:xfrm>
          <a:prstGeom prst="rect">
            <a:avLst/>
          </a:prstGeom>
          <a:noFill/>
        </p:spPr>
        <p:txBody>
          <a:bodyPr wrap="none" rtlCol="0">
            <a:spAutoFit/>
          </a:bodyPr>
          <a:lstStyle/>
          <a:p>
            <a:r>
              <a:rPr lang="en-US" dirty="0" smtClean="0"/>
              <a:t>Particle System</a:t>
            </a:r>
            <a:endParaRPr lang="en-US" dirty="0"/>
          </a:p>
        </p:txBody>
      </p:sp>
      <p:sp>
        <p:nvSpPr>
          <p:cNvPr id="2" name="Title 1"/>
          <p:cNvSpPr>
            <a:spLocks noGrp="1"/>
          </p:cNvSpPr>
          <p:nvPr>
            <p:ph type="title"/>
          </p:nvPr>
        </p:nvSpPr>
        <p:spPr/>
        <p:txBody>
          <a:bodyPr/>
          <a:lstStyle/>
          <a:p>
            <a:r>
              <a:rPr lang="en-US" dirty="0" smtClean="0"/>
              <a:t>Vertex Shader</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TextBox 42"/>
          <p:cNvSpPr txBox="1"/>
          <p:nvPr/>
        </p:nvSpPr>
        <p:spPr>
          <a:xfrm>
            <a:off x="2819400" y="1764268"/>
            <a:ext cx="5943600" cy="923330"/>
          </a:xfrm>
          <a:prstGeom prst="rect">
            <a:avLst/>
          </a:prstGeom>
          <a:noFill/>
        </p:spPr>
        <p:txBody>
          <a:bodyPr wrap="square" rtlCol="0">
            <a:spAutoFit/>
          </a:bodyPr>
          <a:lstStyle/>
          <a:p>
            <a:pPr marL="285750" indent="-285750">
              <a:buFont typeface="Arial" pitchFamily="34" charset="0"/>
              <a:buChar char="•"/>
            </a:pPr>
            <a:r>
              <a:rPr lang="en-US" dirty="0" err="1" smtClean="0"/>
              <a:t>RenderMonkey</a:t>
            </a:r>
            <a:r>
              <a:rPr lang="en-US" dirty="0" smtClean="0"/>
              <a:t> Demos</a:t>
            </a: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21"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err="1" smtClean="0"/>
              <a:t>RenderMonkey</a:t>
            </a:r>
            <a:r>
              <a:rPr lang="en-US" sz="1000" dirty="0" smtClean="0"/>
              <a:t>: </a:t>
            </a:r>
            <a:r>
              <a:rPr lang="en-US" sz="1000" dirty="0">
                <a:hlinkClick r:id="rId4"/>
              </a:rPr>
              <a:t>http://developer.amd.com/archive/gpu/rendermonkey/pages/default.aspx</a:t>
            </a:r>
            <a:endParaRPr lang="en-US" sz="1000" dirty="0"/>
          </a:p>
        </p:txBody>
      </p:sp>
      <p:pic>
        <p:nvPicPr>
          <p:cNvPr id="1546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8200" y="3673264"/>
            <a:ext cx="2297375" cy="22907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9" name="TextBox 38"/>
          <p:cNvSpPr txBox="1"/>
          <p:nvPr/>
        </p:nvSpPr>
        <p:spPr>
          <a:xfrm>
            <a:off x="5377542" y="3298867"/>
            <a:ext cx="838691" cy="369332"/>
          </a:xfrm>
          <a:prstGeom prst="rect">
            <a:avLst/>
          </a:prstGeom>
          <a:noFill/>
        </p:spPr>
        <p:txBody>
          <a:bodyPr wrap="none" rtlCol="0">
            <a:spAutoFit/>
          </a:bodyPr>
          <a:lstStyle/>
          <a:p>
            <a:r>
              <a:rPr lang="en-US" dirty="0" smtClean="0"/>
              <a:t>Morph</a:t>
            </a:r>
            <a:endParaRPr lang="en-US" dirty="0"/>
          </a:p>
        </p:txBody>
      </p:sp>
      <p:pic>
        <p:nvPicPr>
          <p:cNvPr id="154626"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47988" y="2724763"/>
            <a:ext cx="2387552" cy="23875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658299" y="2286000"/>
            <a:ext cx="966931" cy="369332"/>
          </a:xfrm>
          <a:prstGeom prst="rect">
            <a:avLst/>
          </a:prstGeom>
          <a:noFill/>
        </p:spPr>
        <p:txBody>
          <a:bodyPr wrap="none" rtlCol="0">
            <a:spAutoFit/>
          </a:bodyPr>
          <a:lstStyle/>
          <a:p>
            <a:r>
              <a:rPr lang="en-US" dirty="0" smtClean="0"/>
              <a:t>Bounce</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26</a:t>
            </a:fld>
            <a:endParaRPr lang="en-US"/>
          </a:p>
        </p:txBody>
      </p:sp>
    </p:spTree>
    <p:extLst>
      <p:ext uri="{BB962C8B-B14F-4D97-AF65-F5344CB8AC3E}">
        <p14:creationId xmlns:p14="http://schemas.microsoft.com/office/powerpoint/2010/main" val="19579845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Primitive Assembly</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1477328"/>
          </a:xfrm>
          <a:prstGeom prst="rect">
            <a:avLst/>
          </a:prstGeom>
          <a:noFill/>
        </p:spPr>
        <p:txBody>
          <a:bodyPr wrap="square" rtlCol="0">
            <a:spAutoFit/>
          </a:bodyPr>
          <a:lstStyle/>
          <a:p>
            <a:pPr marL="285750" indent="-285750">
              <a:buFont typeface="Arial" pitchFamily="34" charset="0"/>
              <a:buChar char="•"/>
            </a:pPr>
            <a:r>
              <a:rPr lang="en-US" dirty="0" smtClean="0"/>
              <a:t>A vertex shader processes one vertex.  </a:t>
            </a:r>
            <a:r>
              <a:rPr lang="en-US" i="1" dirty="0" smtClean="0">
                <a:solidFill>
                  <a:srgbClr val="FFC000"/>
                </a:solidFill>
              </a:rPr>
              <a:t>Primitive assembly</a:t>
            </a:r>
            <a:r>
              <a:rPr lang="en-US" dirty="0" smtClean="0"/>
              <a:t> groups vertices forming one primitive, e.g., a triangle, line, etc.</a:t>
            </a: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2" name="TextBox 41"/>
          <p:cNvSpPr txBox="1"/>
          <p:nvPr/>
        </p:nvSpPr>
        <p:spPr>
          <a:xfrm>
            <a:off x="5370381" y="4435749"/>
            <a:ext cx="492443"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VS</a:t>
            </a:r>
            <a:endParaRPr lang="en-US" dirty="0"/>
          </a:p>
        </p:txBody>
      </p:sp>
      <p:sp>
        <p:nvSpPr>
          <p:cNvPr id="3" name="Oval 2"/>
          <p:cNvSpPr/>
          <p:nvPr/>
        </p:nvSpPr>
        <p:spPr bwMode="auto">
          <a:xfrm>
            <a:off x="5080516" y="3048000"/>
            <a:ext cx="241042" cy="231048"/>
          </a:xfrm>
          <a:prstGeom prst="ellipse">
            <a:avLst/>
          </a:prstGeom>
          <a:solidFill>
            <a:srgbClr val="FFC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Down Arrow 48"/>
          <p:cNvSpPr/>
          <p:nvPr/>
        </p:nvSpPr>
        <p:spPr bwMode="auto">
          <a:xfrm>
            <a:off x="5496082" y="419344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2" name="Oval 61"/>
          <p:cNvSpPr/>
          <p:nvPr/>
        </p:nvSpPr>
        <p:spPr bwMode="auto">
          <a:xfrm>
            <a:off x="5446134" y="3642713"/>
            <a:ext cx="241042" cy="231048"/>
          </a:xfrm>
          <a:prstGeom prst="ellipse">
            <a:avLst/>
          </a:prstGeom>
          <a:solidFill>
            <a:srgbClr val="FFC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3" name="Oval 62"/>
          <p:cNvSpPr/>
          <p:nvPr/>
        </p:nvSpPr>
        <p:spPr bwMode="auto">
          <a:xfrm>
            <a:off x="5778758" y="3048000"/>
            <a:ext cx="241042" cy="231048"/>
          </a:xfrm>
          <a:prstGeom prst="ellipse">
            <a:avLst/>
          </a:prstGeom>
          <a:solidFill>
            <a:srgbClr val="FFC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Slide Number Placeholder 3"/>
          <p:cNvSpPr>
            <a:spLocks noGrp="1"/>
          </p:cNvSpPr>
          <p:nvPr>
            <p:ph type="sldNum" sz="quarter" idx="11"/>
          </p:nvPr>
        </p:nvSpPr>
        <p:spPr/>
        <p:txBody>
          <a:bodyPr/>
          <a:lstStyle/>
          <a:p>
            <a:fld id="{048D3C82-491F-4F02-A89C-B40ED79CC886}" type="slidenum">
              <a:rPr lang="en-US" smtClean="0"/>
              <a:pPr/>
              <a:t>27</a:t>
            </a:fld>
            <a:endParaRPr lang="en-US"/>
          </a:p>
        </p:txBody>
      </p:sp>
    </p:spTree>
    <p:extLst>
      <p:ext uri="{BB962C8B-B14F-4D97-AF65-F5344CB8AC3E}">
        <p14:creationId xmlns:p14="http://schemas.microsoft.com/office/powerpoint/2010/main" val="6332140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Primitive Assembly</a:t>
            </a:r>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1477328"/>
          </a:xfrm>
          <a:prstGeom prst="rect">
            <a:avLst/>
          </a:prstGeom>
          <a:noFill/>
        </p:spPr>
        <p:txBody>
          <a:bodyPr wrap="square" rtlCol="0">
            <a:spAutoFit/>
          </a:bodyPr>
          <a:lstStyle/>
          <a:p>
            <a:pPr marL="285750" indent="-285750">
              <a:buFont typeface="Arial" pitchFamily="34" charset="0"/>
              <a:buChar char="•"/>
            </a:pPr>
            <a:r>
              <a:rPr lang="en-US" dirty="0" smtClean="0"/>
              <a:t>A vertex shader processes one vertex.  </a:t>
            </a:r>
            <a:r>
              <a:rPr lang="en-US" i="1" dirty="0" smtClean="0">
                <a:solidFill>
                  <a:srgbClr val="FFC000"/>
                </a:solidFill>
              </a:rPr>
              <a:t>Primitive assembly</a:t>
            </a:r>
            <a:r>
              <a:rPr lang="en-US" dirty="0" smtClean="0"/>
              <a:t> groups vertices forming one primitive, e.g., a triangle, line, etc.</a:t>
            </a: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2" name="TextBox 41"/>
          <p:cNvSpPr txBox="1"/>
          <p:nvPr/>
        </p:nvSpPr>
        <p:spPr>
          <a:xfrm>
            <a:off x="5370381" y="4435749"/>
            <a:ext cx="492443"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VS</a:t>
            </a:r>
            <a:endParaRPr lang="en-US" dirty="0"/>
          </a:p>
        </p:txBody>
      </p:sp>
      <p:sp>
        <p:nvSpPr>
          <p:cNvPr id="3" name="Oval 2"/>
          <p:cNvSpPr/>
          <p:nvPr/>
        </p:nvSpPr>
        <p:spPr bwMode="auto">
          <a:xfrm>
            <a:off x="5080516" y="3048000"/>
            <a:ext cx="241042" cy="231048"/>
          </a:xfrm>
          <a:prstGeom prst="ellipse">
            <a:avLst/>
          </a:prstGeom>
          <a:solidFill>
            <a:srgbClr val="FFC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Down Arrow 48"/>
          <p:cNvSpPr/>
          <p:nvPr/>
        </p:nvSpPr>
        <p:spPr bwMode="auto">
          <a:xfrm>
            <a:off x="5496082" y="419344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3" name="Oval 62"/>
          <p:cNvSpPr/>
          <p:nvPr/>
        </p:nvSpPr>
        <p:spPr bwMode="auto">
          <a:xfrm>
            <a:off x="5778758" y="3048000"/>
            <a:ext cx="241042" cy="231048"/>
          </a:xfrm>
          <a:prstGeom prst="ellipse">
            <a:avLst/>
          </a:prstGeom>
          <a:solidFill>
            <a:srgbClr val="FFC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Oval 44"/>
          <p:cNvSpPr/>
          <p:nvPr/>
        </p:nvSpPr>
        <p:spPr bwMode="auto">
          <a:xfrm>
            <a:off x="5446134" y="6017352"/>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7" name="Down Arrow 46"/>
          <p:cNvSpPr/>
          <p:nvPr/>
        </p:nvSpPr>
        <p:spPr bwMode="auto">
          <a:xfrm>
            <a:off x="5486400" y="4800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Slide Number Placeholder 3"/>
          <p:cNvSpPr>
            <a:spLocks noGrp="1"/>
          </p:cNvSpPr>
          <p:nvPr>
            <p:ph type="sldNum" sz="quarter" idx="11"/>
          </p:nvPr>
        </p:nvSpPr>
        <p:spPr/>
        <p:txBody>
          <a:bodyPr/>
          <a:lstStyle/>
          <a:p>
            <a:fld id="{048D3C82-491F-4F02-A89C-B40ED79CC886}" type="slidenum">
              <a:rPr lang="en-US" smtClean="0"/>
              <a:pPr/>
              <a:t>28</a:t>
            </a:fld>
            <a:endParaRPr lang="en-US"/>
          </a:p>
        </p:txBody>
      </p:sp>
    </p:spTree>
    <p:extLst>
      <p:ext uri="{BB962C8B-B14F-4D97-AF65-F5344CB8AC3E}">
        <p14:creationId xmlns:p14="http://schemas.microsoft.com/office/powerpoint/2010/main" val="34150431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Primitive Assembly</a:t>
            </a:r>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1477328"/>
          </a:xfrm>
          <a:prstGeom prst="rect">
            <a:avLst/>
          </a:prstGeom>
          <a:noFill/>
        </p:spPr>
        <p:txBody>
          <a:bodyPr wrap="square" rtlCol="0">
            <a:spAutoFit/>
          </a:bodyPr>
          <a:lstStyle/>
          <a:p>
            <a:pPr marL="285750" indent="-285750">
              <a:buFont typeface="Arial" pitchFamily="34" charset="0"/>
              <a:buChar char="•"/>
            </a:pPr>
            <a:r>
              <a:rPr lang="en-US" dirty="0" smtClean="0"/>
              <a:t>A vertex shader processes one vertex.  </a:t>
            </a:r>
            <a:r>
              <a:rPr lang="en-US" i="1" dirty="0" smtClean="0">
                <a:solidFill>
                  <a:srgbClr val="FFC000"/>
                </a:solidFill>
              </a:rPr>
              <a:t>Primitive assembly</a:t>
            </a:r>
            <a:r>
              <a:rPr lang="en-US" dirty="0" smtClean="0"/>
              <a:t> groups vertices forming one primitive, e.g., a triangle, line, etc.</a:t>
            </a: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2" name="TextBox 41"/>
          <p:cNvSpPr txBox="1"/>
          <p:nvPr/>
        </p:nvSpPr>
        <p:spPr>
          <a:xfrm>
            <a:off x="5370381" y="4435749"/>
            <a:ext cx="492443"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VS</a:t>
            </a:r>
            <a:endParaRPr lang="en-US" dirty="0"/>
          </a:p>
        </p:txBody>
      </p:sp>
      <p:sp>
        <p:nvSpPr>
          <p:cNvPr id="49" name="Down Arrow 48"/>
          <p:cNvSpPr/>
          <p:nvPr/>
        </p:nvSpPr>
        <p:spPr bwMode="auto">
          <a:xfrm>
            <a:off x="5496082" y="419344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3" name="Oval 62"/>
          <p:cNvSpPr/>
          <p:nvPr/>
        </p:nvSpPr>
        <p:spPr bwMode="auto">
          <a:xfrm>
            <a:off x="5778758" y="3048000"/>
            <a:ext cx="241042" cy="231048"/>
          </a:xfrm>
          <a:prstGeom prst="ellipse">
            <a:avLst/>
          </a:prstGeom>
          <a:solidFill>
            <a:srgbClr val="FFC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4" name="Oval 43"/>
          <p:cNvSpPr/>
          <p:nvPr/>
        </p:nvSpPr>
        <p:spPr bwMode="auto">
          <a:xfrm>
            <a:off x="5080516" y="5422639"/>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Oval 44"/>
          <p:cNvSpPr/>
          <p:nvPr/>
        </p:nvSpPr>
        <p:spPr bwMode="auto">
          <a:xfrm>
            <a:off x="5446134" y="6017352"/>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7" name="Down Arrow 46"/>
          <p:cNvSpPr/>
          <p:nvPr/>
        </p:nvSpPr>
        <p:spPr bwMode="auto">
          <a:xfrm>
            <a:off x="5486400" y="4800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29</a:t>
            </a:fld>
            <a:endParaRPr lang="en-US"/>
          </a:p>
        </p:txBody>
      </p:sp>
    </p:spTree>
    <p:extLst>
      <p:ext uri="{BB962C8B-B14F-4D97-AF65-F5344CB8AC3E}">
        <p14:creationId xmlns:p14="http://schemas.microsoft.com/office/powerpoint/2010/main" val="2975581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p:txBody>
          <a:bodyPr/>
          <a:lstStyle/>
          <a:p>
            <a:r>
              <a:rPr lang="en-US" dirty="0"/>
              <a:t>Graphics </a:t>
            </a:r>
            <a:r>
              <a:rPr lang="en-US" dirty="0" smtClean="0"/>
              <a:t>Taxonomy</a:t>
            </a:r>
            <a:endParaRPr lang="en-US" dirty="0"/>
          </a:p>
        </p:txBody>
      </p:sp>
      <p:grpSp>
        <p:nvGrpSpPr>
          <p:cNvPr id="113679" name="Group 113678"/>
          <p:cNvGrpSpPr/>
          <p:nvPr/>
        </p:nvGrpSpPr>
        <p:grpSpPr>
          <a:xfrm>
            <a:off x="1797873" y="2095863"/>
            <a:ext cx="5548254" cy="3771537"/>
            <a:chOff x="1434943" y="1981200"/>
            <a:chExt cx="5548254" cy="3771537"/>
          </a:xfrm>
        </p:grpSpPr>
        <p:grpSp>
          <p:nvGrpSpPr>
            <p:cNvPr id="13" name="Group 12"/>
            <p:cNvGrpSpPr/>
            <p:nvPr/>
          </p:nvGrpSpPr>
          <p:grpSpPr>
            <a:xfrm>
              <a:off x="3742917" y="1981200"/>
              <a:ext cx="1143000" cy="769971"/>
              <a:chOff x="3470196" y="2077709"/>
              <a:chExt cx="1143000" cy="769971"/>
            </a:xfrm>
          </p:grpSpPr>
          <p:sp>
            <p:nvSpPr>
              <p:cNvPr id="4" name="Oval 3"/>
              <p:cNvSpPr/>
              <p:nvPr/>
            </p:nvSpPr>
            <p:spPr bwMode="auto">
              <a:xfrm>
                <a:off x="3470196" y="2077709"/>
                <a:ext cx="1143000" cy="769971"/>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TextBox 2"/>
              <p:cNvSpPr txBox="1"/>
              <p:nvPr/>
            </p:nvSpPr>
            <p:spPr>
              <a:xfrm>
                <a:off x="3505200" y="2278029"/>
                <a:ext cx="1107996" cy="369332"/>
              </a:xfrm>
              <a:prstGeom prst="rect">
                <a:avLst/>
              </a:prstGeom>
              <a:noFill/>
            </p:spPr>
            <p:txBody>
              <a:bodyPr wrap="none" rtlCol="0">
                <a:spAutoFit/>
              </a:bodyPr>
              <a:lstStyle/>
              <a:p>
                <a:r>
                  <a:rPr lang="en-US" dirty="0" smtClean="0"/>
                  <a:t>Graphics</a:t>
                </a:r>
                <a:endParaRPr lang="en-US" dirty="0"/>
              </a:p>
            </p:txBody>
          </p:sp>
        </p:grpSp>
        <p:grpSp>
          <p:nvGrpSpPr>
            <p:cNvPr id="25" name="Group 24"/>
            <p:cNvGrpSpPr/>
            <p:nvPr/>
          </p:nvGrpSpPr>
          <p:grpSpPr>
            <a:xfrm>
              <a:off x="3699078" y="3348929"/>
              <a:ext cx="1249060" cy="769971"/>
              <a:chOff x="3810000" y="3200400"/>
              <a:chExt cx="1249060" cy="769971"/>
            </a:xfrm>
          </p:grpSpPr>
          <p:sp>
            <p:nvSpPr>
              <p:cNvPr id="15" name="Oval 14"/>
              <p:cNvSpPr/>
              <p:nvPr/>
            </p:nvSpPr>
            <p:spPr bwMode="auto">
              <a:xfrm>
                <a:off x="3863030" y="3200400"/>
                <a:ext cx="1143000" cy="769971"/>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 name="TextBox 5"/>
              <p:cNvSpPr txBox="1"/>
              <p:nvPr/>
            </p:nvSpPr>
            <p:spPr>
              <a:xfrm>
                <a:off x="3810000" y="3400719"/>
                <a:ext cx="1249060" cy="369332"/>
              </a:xfrm>
              <a:prstGeom prst="rect">
                <a:avLst/>
              </a:prstGeom>
              <a:noFill/>
            </p:spPr>
            <p:txBody>
              <a:bodyPr wrap="none" rtlCol="0">
                <a:spAutoFit/>
              </a:bodyPr>
              <a:lstStyle/>
              <a:p>
                <a:r>
                  <a:rPr lang="en-US" dirty="0" smtClean="0"/>
                  <a:t>Rendering</a:t>
                </a:r>
                <a:endParaRPr lang="en-US" dirty="0"/>
              </a:p>
            </p:txBody>
          </p:sp>
        </p:grpSp>
        <p:grpSp>
          <p:nvGrpSpPr>
            <p:cNvPr id="5" name="Group 4"/>
            <p:cNvGrpSpPr/>
            <p:nvPr/>
          </p:nvGrpSpPr>
          <p:grpSpPr>
            <a:xfrm>
              <a:off x="1846049" y="3348929"/>
              <a:ext cx="1143000" cy="769971"/>
              <a:chOff x="1846049" y="3312793"/>
              <a:chExt cx="1143000" cy="769971"/>
            </a:xfrm>
          </p:grpSpPr>
          <p:sp>
            <p:nvSpPr>
              <p:cNvPr id="14" name="Oval 13"/>
              <p:cNvSpPr/>
              <p:nvPr/>
            </p:nvSpPr>
            <p:spPr bwMode="auto">
              <a:xfrm>
                <a:off x="1846049" y="3312793"/>
                <a:ext cx="1143000" cy="769971"/>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 name="TextBox 6"/>
              <p:cNvSpPr txBox="1"/>
              <p:nvPr/>
            </p:nvSpPr>
            <p:spPr>
              <a:xfrm>
                <a:off x="1857139" y="3513112"/>
                <a:ext cx="1120820" cy="369332"/>
              </a:xfrm>
              <a:prstGeom prst="rect">
                <a:avLst/>
              </a:prstGeom>
              <a:noFill/>
            </p:spPr>
            <p:txBody>
              <a:bodyPr wrap="none" rtlCol="0">
                <a:spAutoFit/>
              </a:bodyPr>
              <a:lstStyle/>
              <a:p>
                <a:r>
                  <a:rPr lang="en-US" dirty="0" smtClean="0"/>
                  <a:t>Modeling</a:t>
                </a:r>
                <a:endParaRPr lang="en-US" dirty="0"/>
              </a:p>
            </p:txBody>
          </p:sp>
        </p:grpSp>
        <p:grpSp>
          <p:nvGrpSpPr>
            <p:cNvPr id="26" name="Group 25"/>
            <p:cNvGrpSpPr/>
            <p:nvPr/>
          </p:nvGrpSpPr>
          <p:grpSpPr>
            <a:xfrm>
              <a:off x="5561511" y="3348929"/>
              <a:ext cx="1210588" cy="769971"/>
              <a:chOff x="5943600" y="3722132"/>
              <a:chExt cx="1210588" cy="769971"/>
            </a:xfrm>
          </p:grpSpPr>
          <p:sp>
            <p:nvSpPr>
              <p:cNvPr id="16" name="Oval 15"/>
              <p:cNvSpPr/>
              <p:nvPr/>
            </p:nvSpPr>
            <p:spPr bwMode="auto">
              <a:xfrm>
                <a:off x="5977394" y="3722132"/>
                <a:ext cx="1143000" cy="769971"/>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 name="TextBox 7"/>
              <p:cNvSpPr txBox="1"/>
              <p:nvPr/>
            </p:nvSpPr>
            <p:spPr>
              <a:xfrm>
                <a:off x="5943600" y="3922451"/>
                <a:ext cx="1210588" cy="369332"/>
              </a:xfrm>
              <a:prstGeom prst="rect">
                <a:avLst/>
              </a:prstGeom>
              <a:noFill/>
            </p:spPr>
            <p:txBody>
              <a:bodyPr wrap="none" rtlCol="0">
                <a:spAutoFit/>
              </a:bodyPr>
              <a:lstStyle/>
              <a:p>
                <a:r>
                  <a:rPr lang="en-US" dirty="0" smtClean="0"/>
                  <a:t>Animation</a:t>
                </a:r>
                <a:endParaRPr lang="en-US" dirty="0"/>
              </a:p>
            </p:txBody>
          </p:sp>
        </p:grpSp>
        <p:sp>
          <p:nvSpPr>
            <p:cNvPr id="17" name="Oval 16"/>
            <p:cNvSpPr/>
            <p:nvPr/>
          </p:nvSpPr>
          <p:spPr bwMode="auto">
            <a:xfrm>
              <a:off x="3581400" y="4907582"/>
              <a:ext cx="2324983" cy="845155"/>
            </a:xfrm>
            <a:prstGeom prst="ellipse">
              <a:avLst/>
            </a:prstGeom>
            <a:solidFill>
              <a:srgbClr val="FFFF66"/>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9" name="TextBox 8"/>
            <p:cNvSpPr txBox="1"/>
            <p:nvPr/>
          </p:nvSpPr>
          <p:spPr>
            <a:xfrm>
              <a:off x="3593576" y="5145493"/>
              <a:ext cx="2368982" cy="369332"/>
            </a:xfrm>
            <a:prstGeom prst="rect">
              <a:avLst/>
            </a:prstGeom>
            <a:noFill/>
          </p:spPr>
          <p:txBody>
            <a:bodyPr wrap="none" rtlCol="0">
              <a:spAutoFit/>
            </a:bodyPr>
            <a:lstStyle/>
            <a:p>
              <a:r>
                <a:rPr lang="en-US" dirty="0" smtClean="0"/>
                <a:t>Real-Time Rendering</a:t>
              </a:r>
              <a:endParaRPr lang="en-US" dirty="0"/>
            </a:p>
          </p:txBody>
        </p:sp>
        <p:grpSp>
          <p:nvGrpSpPr>
            <p:cNvPr id="30" name="Group 29"/>
            <p:cNvGrpSpPr/>
            <p:nvPr/>
          </p:nvGrpSpPr>
          <p:grpSpPr>
            <a:xfrm>
              <a:off x="1434943" y="5103073"/>
              <a:ext cx="422196" cy="384986"/>
              <a:chOff x="606251" y="5432953"/>
              <a:chExt cx="422196" cy="384986"/>
            </a:xfrm>
          </p:grpSpPr>
          <p:sp>
            <p:nvSpPr>
              <p:cNvPr id="19" name="Oval 18"/>
              <p:cNvSpPr/>
              <p:nvPr/>
            </p:nvSpPr>
            <p:spPr bwMode="auto">
              <a:xfrm>
                <a:off x="606251" y="5432953"/>
                <a:ext cx="422196" cy="384986"/>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1" name="TextBox 10"/>
              <p:cNvSpPr txBox="1"/>
              <p:nvPr/>
            </p:nvSpPr>
            <p:spPr>
              <a:xfrm>
                <a:off x="609600" y="5440780"/>
                <a:ext cx="415498" cy="369332"/>
              </a:xfrm>
              <a:prstGeom prst="rect">
                <a:avLst/>
              </a:prstGeom>
              <a:noFill/>
            </p:spPr>
            <p:txBody>
              <a:bodyPr wrap="none" rtlCol="0">
                <a:spAutoFit/>
              </a:bodyPr>
              <a:lstStyle/>
              <a:p>
                <a:r>
                  <a:rPr lang="en-US" dirty="0" smtClean="0"/>
                  <a:t>…</a:t>
                </a:r>
                <a:endParaRPr lang="en-US" dirty="0"/>
              </a:p>
            </p:txBody>
          </p:sp>
        </p:grpSp>
        <p:grpSp>
          <p:nvGrpSpPr>
            <p:cNvPr id="29" name="Group 28"/>
            <p:cNvGrpSpPr/>
            <p:nvPr/>
          </p:nvGrpSpPr>
          <p:grpSpPr>
            <a:xfrm>
              <a:off x="6561001" y="5032228"/>
              <a:ext cx="422196" cy="384986"/>
              <a:chOff x="1292051" y="5444693"/>
              <a:chExt cx="422196" cy="384986"/>
            </a:xfrm>
          </p:grpSpPr>
          <p:sp>
            <p:nvSpPr>
              <p:cNvPr id="21" name="Oval 20"/>
              <p:cNvSpPr/>
              <p:nvPr/>
            </p:nvSpPr>
            <p:spPr bwMode="auto">
              <a:xfrm>
                <a:off x="1292051" y="5444693"/>
                <a:ext cx="422196" cy="384986"/>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2" name="TextBox 21"/>
              <p:cNvSpPr txBox="1"/>
              <p:nvPr/>
            </p:nvSpPr>
            <p:spPr>
              <a:xfrm>
                <a:off x="1295400" y="5452520"/>
                <a:ext cx="415498" cy="369332"/>
              </a:xfrm>
              <a:prstGeom prst="rect">
                <a:avLst/>
              </a:prstGeom>
              <a:noFill/>
            </p:spPr>
            <p:txBody>
              <a:bodyPr wrap="none" rtlCol="0">
                <a:spAutoFit/>
              </a:bodyPr>
              <a:lstStyle/>
              <a:p>
                <a:r>
                  <a:rPr lang="en-US" dirty="0" smtClean="0"/>
                  <a:t>…</a:t>
                </a:r>
                <a:endParaRPr lang="en-US" dirty="0"/>
              </a:p>
            </p:txBody>
          </p:sp>
        </p:grpSp>
        <p:grpSp>
          <p:nvGrpSpPr>
            <p:cNvPr id="28" name="Group 27"/>
            <p:cNvGrpSpPr/>
            <p:nvPr/>
          </p:nvGrpSpPr>
          <p:grpSpPr>
            <a:xfrm>
              <a:off x="2766861" y="5129839"/>
              <a:ext cx="422196" cy="384986"/>
              <a:chOff x="1998702" y="5453407"/>
              <a:chExt cx="422196" cy="384986"/>
            </a:xfrm>
          </p:grpSpPr>
          <p:sp>
            <p:nvSpPr>
              <p:cNvPr id="23" name="Oval 22"/>
              <p:cNvSpPr/>
              <p:nvPr/>
            </p:nvSpPr>
            <p:spPr bwMode="auto">
              <a:xfrm>
                <a:off x="1998702" y="5453407"/>
                <a:ext cx="422196" cy="384986"/>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4" name="TextBox 23"/>
              <p:cNvSpPr txBox="1"/>
              <p:nvPr/>
            </p:nvSpPr>
            <p:spPr>
              <a:xfrm>
                <a:off x="2002051" y="5461234"/>
                <a:ext cx="415498" cy="369332"/>
              </a:xfrm>
              <a:prstGeom prst="rect">
                <a:avLst/>
              </a:prstGeom>
              <a:noFill/>
            </p:spPr>
            <p:txBody>
              <a:bodyPr wrap="none" rtlCol="0">
                <a:spAutoFit/>
              </a:bodyPr>
              <a:lstStyle/>
              <a:p>
                <a:r>
                  <a:rPr lang="en-US" dirty="0" smtClean="0"/>
                  <a:t>…</a:t>
                </a:r>
                <a:endParaRPr lang="en-US" dirty="0"/>
              </a:p>
            </p:txBody>
          </p:sp>
        </p:grpSp>
        <p:cxnSp>
          <p:nvCxnSpPr>
            <p:cNvPr id="113664" name="Straight Connector 113663"/>
            <p:cNvCxnSpPr>
              <a:stCxn id="4" idx="4"/>
              <a:endCxn id="14" idx="0"/>
            </p:cNvCxnSpPr>
            <p:nvPr/>
          </p:nvCxnSpPr>
          <p:spPr bwMode="auto">
            <a:xfrm flipH="1">
              <a:off x="2417549" y="2751171"/>
              <a:ext cx="1896868" cy="59775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13668" name="Straight Connector 113667"/>
            <p:cNvCxnSpPr>
              <a:stCxn id="4" idx="4"/>
              <a:endCxn id="15" idx="0"/>
            </p:cNvCxnSpPr>
            <p:nvPr/>
          </p:nvCxnSpPr>
          <p:spPr bwMode="auto">
            <a:xfrm>
              <a:off x="4314417" y="2751171"/>
              <a:ext cx="9191" cy="59775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13670" name="Straight Connector 113669"/>
            <p:cNvCxnSpPr>
              <a:stCxn id="4" idx="4"/>
              <a:endCxn id="16" idx="0"/>
            </p:cNvCxnSpPr>
            <p:nvPr/>
          </p:nvCxnSpPr>
          <p:spPr bwMode="auto">
            <a:xfrm>
              <a:off x="4314417" y="2751171"/>
              <a:ext cx="1852388" cy="59775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13672" name="Straight Connector 113671"/>
            <p:cNvCxnSpPr>
              <a:stCxn id="16" idx="4"/>
              <a:endCxn id="22" idx="0"/>
            </p:cNvCxnSpPr>
            <p:nvPr/>
          </p:nvCxnSpPr>
          <p:spPr bwMode="auto">
            <a:xfrm>
              <a:off x="6166805" y="4118900"/>
              <a:ext cx="605294" cy="92115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13674" name="Straight Connector 113673"/>
            <p:cNvCxnSpPr>
              <a:stCxn id="15" idx="4"/>
              <a:endCxn id="17" idx="0"/>
            </p:cNvCxnSpPr>
            <p:nvPr/>
          </p:nvCxnSpPr>
          <p:spPr bwMode="auto">
            <a:xfrm>
              <a:off x="4323608" y="4118900"/>
              <a:ext cx="420284" cy="7886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13676" name="Straight Connector 113675"/>
            <p:cNvCxnSpPr>
              <a:stCxn id="15" idx="4"/>
              <a:endCxn id="23" idx="0"/>
            </p:cNvCxnSpPr>
            <p:nvPr/>
          </p:nvCxnSpPr>
          <p:spPr bwMode="auto">
            <a:xfrm flipH="1">
              <a:off x="2977959" y="4118900"/>
              <a:ext cx="1345649" cy="1010939"/>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13678" name="Straight Connector 113677"/>
            <p:cNvCxnSpPr>
              <a:stCxn id="14" idx="4"/>
              <a:endCxn id="19" idx="0"/>
            </p:cNvCxnSpPr>
            <p:nvPr/>
          </p:nvCxnSpPr>
          <p:spPr bwMode="auto">
            <a:xfrm flipH="1">
              <a:off x="1646041" y="4118900"/>
              <a:ext cx="771508" cy="984173"/>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2" name="Slide Number Placeholder 1"/>
          <p:cNvSpPr>
            <a:spLocks noGrp="1"/>
          </p:cNvSpPr>
          <p:nvPr>
            <p:ph type="sldNum" sz="quarter" idx="11"/>
          </p:nvPr>
        </p:nvSpPr>
        <p:spPr/>
        <p:txBody>
          <a:bodyPr/>
          <a:lstStyle/>
          <a:p>
            <a:fld id="{048D3C82-491F-4F02-A89C-B40ED79CC886}" type="slidenum">
              <a:rPr lang="en-US" smtClean="0"/>
              <a:pPr/>
              <a:t>3</a:t>
            </a:fld>
            <a:endParaRPr lang="en-US"/>
          </a:p>
        </p:txBody>
      </p:sp>
    </p:spTree>
    <p:extLst>
      <p:ext uri="{BB962C8B-B14F-4D97-AF65-F5344CB8AC3E}">
        <p14:creationId xmlns:p14="http://schemas.microsoft.com/office/powerpoint/2010/main" val="1207441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Primitive Assembly</a:t>
            </a:r>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1477328"/>
          </a:xfrm>
          <a:prstGeom prst="rect">
            <a:avLst/>
          </a:prstGeom>
          <a:noFill/>
        </p:spPr>
        <p:txBody>
          <a:bodyPr wrap="square" rtlCol="0">
            <a:spAutoFit/>
          </a:bodyPr>
          <a:lstStyle/>
          <a:p>
            <a:pPr marL="285750" indent="-285750">
              <a:buFont typeface="Arial" pitchFamily="34" charset="0"/>
              <a:buChar char="•"/>
            </a:pPr>
            <a:r>
              <a:rPr lang="en-US" dirty="0" smtClean="0"/>
              <a:t>A vertex shader processes one vertex.  </a:t>
            </a:r>
            <a:r>
              <a:rPr lang="en-US" i="1" dirty="0" smtClean="0">
                <a:solidFill>
                  <a:srgbClr val="FFC000"/>
                </a:solidFill>
              </a:rPr>
              <a:t>Primitive assembly</a:t>
            </a:r>
            <a:r>
              <a:rPr lang="en-US" dirty="0" smtClean="0"/>
              <a:t> groups vertices forming one primitive, e.g., a triangle, line, etc.</a:t>
            </a: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2" name="TextBox 41"/>
          <p:cNvSpPr txBox="1"/>
          <p:nvPr/>
        </p:nvSpPr>
        <p:spPr>
          <a:xfrm>
            <a:off x="5370381" y="4435749"/>
            <a:ext cx="492443"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VS</a:t>
            </a:r>
            <a:endParaRPr lang="en-US" dirty="0"/>
          </a:p>
        </p:txBody>
      </p:sp>
      <p:sp>
        <p:nvSpPr>
          <p:cNvPr id="49" name="Down Arrow 48"/>
          <p:cNvSpPr/>
          <p:nvPr/>
        </p:nvSpPr>
        <p:spPr bwMode="auto">
          <a:xfrm>
            <a:off x="5496082" y="419344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4" name="Oval 43"/>
          <p:cNvSpPr/>
          <p:nvPr/>
        </p:nvSpPr>
        <p:spPr bwMode="auto">
          <a:xfrm>
            <a:off x="5080516" y="5422639"/>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Oval 44"/>
          <p:cNvSpPr/>
          <p:nvPr/>
        </p:nvSpPr>
        <p:spPr bwMode="auto">
          <a:xfrm>
            <a:off x="5446134" y="6017352"/>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6" name="Oval 45"/>
          <p:cNvSpPr/>
          <p:nvPr/>
        </p:nvSpPr>
        <p:spPr bwMode="auto">
          <a:xfrm>
            <a:off x="5778758" y="5422639"/>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7" name="Down Arrow 46"/>
          <p:cNvSpPr/>
          <p:nvPr/>
        </p:nvSpPr>
        <p:spPr bwMode="auto">
          <a:xfrm>
            <a:off x="5486400" y="4800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30</a:t>
            </a:fld>
            <a:endParaRPr lang="en-US"/>
          </a:p>
        </p:txBody>
      </p:sp>
    </p:spTree>
    <p:extLst>
      <p:ext uri="{BB962C8B-B14F-4D97-AF65-F5344CB8AC3E}">
        <p14:creationId xmlns:p14="http://schemas.microsoft.com/office/powerpoint/2010/main" val="29755812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Isosceles Triangle 21"/>
          <p:cNvSpPr/>
          <p:nvPr/>
        </p:nvSpPr>
        <p:spPr bwMode="auto">
          <a:xfrm flipH="1" flipV="1">
            <a:off x="5185655" y="5538162"/>
            <a:ext cx="713624" cy="634181"/>
          </a:xfrm>
          <a:prstGeom prst="triangle">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 name="Title 1"/>
          <p:cNvSpPr>
            <a:spLocks noGrp="1"/>
          </p:cNvSpPr>
          <p:nvPr>
            <p:ph type="title"/>
          </p:nvPr>
        </p:nvSpPr>
        <p:spPr/>
        <p:txBody>
          <a:bodyPr/>
          <a:lstStyle/>
          <a:p>
            <a:r>
              <a:rPr lang="en-US" dirty="0"/>
              <a:t>Primitive Assembly</a:t>
            </a:r>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1477328"/>
          </a:xfrm>
          <a:prstGeom prst="rect">
            <a:avLst/>
          </a:prstGeom>
          <a:noFill/>
        </p:spPr>
        <p:txBody>
          <a:bodyPr wrap="square" rtlCol="0">
            <a:spAutoFit/>
          </a:bodyPr>
          <a:lstStyle/>
          <a:p>
            <a:pPr marL="285750" indent="-285750">
              <a:buFont typeface="Arial" pitchFamily="34" charset="0"/>
              <a:buChar char="•"/>
            </a:pPr>
            <a:r>
              <a:rPr lang="en-US" dirty="0" smtClean="0"/>
              <a:t>A vertex shader processes one vertex.  </a:t>
            </a:r>
            <a:r>
              <a:rPr lang="en-US" i="1" dirty="0" smtClean="0">
                <a:solidFill>
                  <a:srgbClr val="FFC000"/>
                </a:solidFill>
              </a:rPr>
              <a:t>Primitive assembly</a:t>
            </a:r>
            <a:r>
              <a:rPr lang="en-US" dirty="0" smtClean="0"/>
              <a:t> groups vertices forming one primitive, e.g., a triangle, line, etc.</a:t>
            </a: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2" name="TextBox 41"/>
          <p:cNvSpPr txBox="1"/>
          <p:nvPr/>
        </p:nvSpPr>
        <p:spPr>
          <a:xfrm>
            <a:off x="5370381" y="4435749"/>
            <a:ext cx="492443"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VS</a:t>
            </a:r>
            <a:endParaRPr lang="en-US" dirty="0"/>
          </a:p>
        </p:txBody>
      </p:sp>
      <p:sp>
        <p:nvSpPr>
          <p:cNvPr id="49" name="Down Arrow 48"/>
          <p:cNvSpPr/>
          <p:nvPr/>
        </p:nvSpPr>
        <p:spPr bwMode="auto">
          <a:xfrm>
            <a:off x="5496082" y="419344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4" name="Oval 43"/>
          <p:cNvSpPr/>
          <p:nvPr/>
        </p:nvSpPr>
        <p:spPr bwMode="auto">
          <a:xfrm>
            <a:off x="5080516" y="5422639"/>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Oval 44"/>
          <p:cNvSpPr/>
          <p:nvPr/>
        </p:nvSpPr>
        <p:spPr bwMode="auto">
          <a:xfrm>
            <a:off x="5446134" y="6017352"/>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6" name="Oval 45"/>
          <p:cNvSpPr/>
          <p:nvPr/>
        </p:nvSpPr>
        <p:spPr bwMode="auto">
          <a:xfrm>
            <a:off x="5778758" y="5422639"/>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7" name="Down Arrow 46"/>
          <p:cNvSpPr/>
          <p:nvPr/>
        </p:nvSpPr>
        <p:spPr bwMode="auto">
          <a:xfrm>
            <a:off x="5486400" y="4800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9" name="TextBox 38"/>
          <p:cNvSpPr txBox="1"/>
          <p:nvPr/>
        </p:nvSpPr>
        <p:spPr>
          <a:xfrm>
            <a:off x="4506076" y="5384848"/>
            <a:ext cx="2121158" cy="923330"/>
          </a:xfrm>
          <a:prstGeom prst="rect">
            <a:avLst/>
          </a:prstGeom>
          <a:solidFill>
            <a:srgbClr val="00B0F0">
              <a:alpha val="20000"/>
            </a:srgb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endParaRPr lang="en-US" dirty="0" smtClean="0"/>
          </a:p>
          <a:p>
            <a:r>
              <a:rPr lang="en-US" dirty="0" smtClean="0"/>
              <a:t>Primitive Assembly</a:t>
            </a:r>
          </a:p>
          <a:p>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31</a:t>
            </a:fld>
            <a:endParaRPr lang="en-US"/>
          </a:p>
        </p:txBody>
      </p:sp>
    </p:spTree>
    <p:extLst>
      <p:ext uri="{BB962C8B-B14F-4D97-AF65-F5344CB8AC3E}">
        <p14:creationId xmlns:p14="http://schemas.microsoft.com/office/powerpoint/2010/main" val="33531761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Primitive Assembly</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1477328"/>
          </a:xfrm>
          <a:prstGeom prst="rect">
            <a:avLst/>
          </a:prstGeom>
          <a:noFill/>
        </p:spPr>
        <p:txBody>
          <a:bodyPr wrap="square" rtlCol="0">
            <a:spAutoFit/>
          </a:bodyPr>
          <a:lstStyle/>
          <a:p>
            <a:pPr marL="285750" indent="-285750">
              <a:buFont typeface="Arial" pitchFamily="34" charset="0"/>
              <a:buChar char="•"/>
            </a:pPr>
            <a:r>
              <a:rPr lang="en-US" dirty="0" smtClean="0"/>
              <a:t>A vertex shader processes one vertex.  </a:t>
            </a:r>
            <a:r>
              <a:rPr lang="en-US" i="1" dirty="0" smtClean="0">
                <a:solidFill>
                  <a:srgbClr val="FFC000"/>
                </a:solidFill>
              </a:rPr>
              <a:t>Primitive assembly</a:t>
            </a:r>
            <a:r>
              <a:rPr lang="en-US" dirty="0" smtClean="0"/>
              <a:t> groups vertices forming one primitive, e.g., a triangle, line, etc.</a:t>
            </a: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2" name="TextBox 41"/>
          <p:cNvSpPr txBox="1"/>
          <p:nvPr/>
        </p:nvSpPr>
        <p:spPr>
          <a:xfrm>
            <a:off x="5370381" y="4435749"/>
            <a:ext cx="492443"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VS</a:t>
            </a:r>
            <a:endParaRPr lang="en-US" dirty="0"/>
          </a:p>
        </p:txBody>
      </p:sp>
      <p:sp>
        <p:nvSpPr>
          <p:cNvPr id="3" name="Oval 2"/>
          <p:cNvSpPr/>
          <p:nvPr/>
        </p:nvSpPr>
        <p:spPr bwMode="auto">
          <a:xfrm>
            <a:off x="5080516" y="3048000"/>
            <a:ext cx="241042" cy="231048"/>
          </a:xfrm>
          <a:prstGeom prst="ellipse">
            <a:avLst/>
          </a:prstGeom>
          <a:solidFill>
            <a:srgbClr val="FFC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Down Arrow 48"/>
          <p:cNvSpPr/>
          <p:nvPr/>
        </p:nvSpPr>
        <p:spPr bwMode="auto">
          <a:xfrm>
            <a:off x="5496082" y="419344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2" name="Oval 61"/>
          <p:cNvSpPr/>
          <p:nvPr/>
        </p:nvSpPr>
        <p:spPr bwMode="auto">
          <a:xfrm>
            <a:off x="5446134" y="3642713"/>
            <a:ext cx="241042" cy="231048"/>
          </a:xfrm>
          <a:prstGeom prst="ellipse">
            <a:avLst/>
          </a:prstGeom>
          <a:solidFill>
            <a:srgbClr val="FFC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3" name="Oval 62"/>
          <p:cNvSpPr/>
          <p:nvPr/>
        </p:nvSpPr>
        <p:spPr bwMode="auto">
          <a:xfrm>
            <a:off x="5778758" y="3048000"/>
            <a:ext cx="241042" cy="231048"/>
          </a:xfrm>
          <a:prstGeom prst="ellipse">
            <a:avLst/>
          </a:prstGeom>
          <a:solidFill>
            <a:srgbClr val="FFC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Slide Number Placeholder 3"/>
          <p:cNvSpPr>
            <a:spLocks noGrp="1"/>
          </p:cNvSpPr>
          <p:nvPr>
            <p:ph type="sldNum" sz="quarter" idx="11"/>
          </p:nvPr>
        </p:nvSpPr>
        <p:spPr/>
        <p:txBody>
          <a:bodyPr/>
          <a:lstStyle/>
          <a:p>
            <a:fld id="{048D3C82-491F-4F02-A89C-B40ED79CC886}" type="slidenum">
              <a:rPr lang="en-US" smtClean="0"/>
              <a:pPr/>
              <a:t>32</a:t>
            </a:fld>
            <a:endParaRPr lang="en-US"/>
          </a:p>
        </p:txBody>
      </p:sp>
    </p:spTree>
    <p:extLst>
      <p:ext uri="{BB962C8B-B14F-4D97-AF65-F5344CB8AC3E}">
        <p14:creationId xmlns:p14="http://schemas.microsoft.com/office/powerpoint/2010/main" val="5657745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Primitive Assembly</a:t>
            </a:r>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1477328"/>
          </a:xfrm>
          <a:prstGeom prst="rect">
            <a:avLst/>
          </a:prstGeom>
          <a:noFill/>
        </p:spPr>
        <p:txBody>
          <a:bodyPr wrap="square" rtlCol="0">
            <a:spAutoFit/>
          </a:bodyPr>
          <a:lstStyle/>
          <a:p>
            <a:pPr marL="285750" indent="-285750">
              <a:buFont typeface="Arial" pitchFamily="34" charset="0"/>
              <a:buChar char="•"/>
            </a:pPr>
            <a:r>
              <a:rPr lang="en-US" dirty="0" smtClean="0"/>
              <a:t>A vertex shader processes one vertex.  </a:t>
            </a:r>
            <a:r>
              <a:rPr lang="en-US" i="1" dirty="0" smtClean="0">
                <a:solidFill>
                  <a:srgbClr val="FFC000"/>
                </a:solidFill>
              </a:rPr>
              <a:t>Primitive assembly</a:t>
            </a:r>
            <a:r>
              <a:rPr lang="en-US" dirty="0" smtClean="0"/>
              <a:t> groups vertices forming one primitive, e.g., a triangle, line, etc.</a:t>
            </a: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2" name="TextBox 41"/>
          <p:cNvSpPr txBox="1"/>
          <p:nvPr/>
        </p:nvSpPr>
        <p:spPr>
          <a:xfrm>
            <a:off x="5370381" y="4435749"/>
            <a:ext cx="492443"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VS</a:t>
            </a:r>
            <a:endParaRPr lang="en-US" dirty="0"/>
          </a:p>
        </p:txBody>
      </p:sp>
      <p:sp>
        <p:nvSpPr>
          <p:cNvPr id="49" name="Down Arrow 48"/>
          <p:cNvSpPr/>
          <p:nvPr/>
        </p:nvSpPr>
        <p:spPr bwMode="auto">
          <a:xfrm>
            <a:off x="5496082" y="419344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4" name="Oval 43"/>
          <p:cNvSpPr/>
          <p:nvPr/>
        </p:nvSpPr>
        <p:spPr bwMode="auto">
          <a:xfrm>
            <a:off x="5080516" y="5422639"/>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Oval 44"/>
          <p:cNvSpPr/>
          <p:nvPr/>
        </p:nvSpPr>
        <p:spPr bwMode="auto">
          <a:xfrm>
            <a:off x="5446134" y="6017352"/>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6" name="Oval 45"/>
          <p:cNvSpPr/>
          <p:nvPr/>
        </p:nvSpPr>
        <p:spPr bwMode="auto">
          <a:xfrm>
            <a:off x="5778758" y="5422639"/>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7" name="Down Arrow 46"/>
          <p:cNvSpPr/>
          <p:nvPr/>
        </p:nvSpPr>
        <p:spPr bwMode="auto">
          <a:xfrm>
            <a:off x="5486400" y="4800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33</a:t>
            </a:fld>
            <a:endParaRPr lang="en-US"/>
          </a:p>
        </p:txBody>
      </p:sp>
    </p:spTree>
    <p:extLst>
      <p:ext uri="{BB962C8B-B14F-4D97-AF65-F5344CB8AC3E}">
        <p14:creationId xmlns:p14="http://schemas.microsoft.com/office/powerpoint/2010/main" val="28426542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Isosceles Triangle 21"/>
          <p:cNvSpPr/>
          <p:nvPr/>
        </p:nvSpPr>
        <p:spPr bwMode="auto">
          <a:xfrm flipH="1" flipV="1">
            <a:off x="5185655" y="5538162"/>
            <a:ext cx="713624" cy="634181"/>
          </a:xfrm>
          <a:prstGeom prst="triangle">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 name="Title 1"/>
          <p:cNvSpPr>
            <a:spLocks noGrp="1"/>
          </p:cNvSpPr>
          <p:nvPr>
            <p:ph type="title"/>
          </p:nvPr>
        </p:nvSpPr>
        <p:spPr/>
        <p:txBody>
          <a:bodyPr/>
          <a:lstStyle/>
          <a:p>
            <a:r>
              <a:rPr lang="en-US" dirty="0"/>
              <a:t>Primitive Assembly</a:t>
            </a:r>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1477328"/>
          </a:xfrm>
          <a:prstGeom prst="rect">
            <a:avLst/>
          </a:prstGeom>
          <a:noFill/>
        </p:spPr>
        <p:txBody>
          <a:bodyPr wrap="square" rtlCol="0">
            <a:spAutoFit/>
          </a:bodyPr>
          <a:lstStyle/>
          <a:p>
            <a:pPr marL="285750" indent="-285750">
              <a:buFont typeface="Arial" pitchFamily="34" charset="0"/>
              <a:buChar char="•"/>
            </a:pPr>
            <a:r>
              <a:rPr lang="en-US" dirty="0" smtClean="0"/>
              <a:t>A vertex shader processes one vertex.  </a:t>
            </a:r>
            <a:r>
              <a:rPr lang="en-US" i="1" dirty="0" smtClean="0">
                <a:solidFill>
                  <a:srgbClr val="FFC000"/>
                </a:solidFill>
              </a:rPr>
              <a:t>Primitive assembly</a:t>
            </a:r>
            <a:r>
              <a:rPr lang="en-US" dirty="0" smtClean="0"/>
              <a:t> groups vertices forming one primitive, e.g., a triangle, line, etc.</a:t>
            </a: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2" name="TextBox 41"/>
          <p:cNvSpPr txBox="1"/>
          <p:nvPr/>
        </p:nvSpPr>
        <p:spPr>
          <a:xfrm>
            <a:off x="5370381" y="4435749"/>
            <a:ext cx="492443"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VS</a:t>
            </a:r>
            <a:endParaRPr lang="en-US" dirty="0"/>
          </a:p>
        </p:txBody>
      </p:sp>
      <p:sp>
        <p:nvSpPr>
          <p:cNvPr id="49" name="Down Arrow 48"/>
          <p:cNvSpPr/>
          <p:nvPr/>
        </p:nvSpPr>
        <p:spPr bwMode="auto">
          <a:xfrm>
            <a:off x="5496082" y="419344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4" name="Oval 43"/>
          <p:cNvSpPr/>
          <p:nvPr/>
        </p:nvSpPr>
        <p:spPr bwMode="auto">
          <a:xfrm>
            <a:off x="5080516" y="5422639"/>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Oval 44"/>
          <p:cNvSpPr/>
          <p:nvPr/>
        </p:nvSpPr>
        <p:spPr bwMode="auto">
          <a:xfrm>
            <a:off x="5446134" y="6017352"/>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6" name="Oval 45"/>
          <p:cNvSpPr/>
          <p:nvPr/>
        </p:nvSpPr>
        <p:spPr bwMode="auto">
          <a:xfrm>
            <a:off x="5778758" y="5422639"/>
            <a:ext cx="241042" cy="231048"/>
          </a:xfrm>
          <a:prstGeom prst="ellipse">
            <a:avLst/>
          </a:prstGeom>
          <a:solidFill>
            <a:srgbClr val="FF00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7" name="Down Arrow 46"/>
          <p:cNvSpPr/>
          <p:nvPr/>
        </p:nvSpPr>
        <p:spPr bwMode="auto">
          <a:xfrm>
            <a:off x="5486400" y="4800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9" name="TextBox 38"/>
          <p:cNvSpPr txBox="1"/>
          <p:nvPr/>
        </p:nvSpPr>
        <p:spPr>
          <a:xfrm>
            <a:off x="4506076" y="5384848"/>
            <a:ext cx="2121158" cy="923330"/>
          </a:xfrm>
          <a:prstGeom prst="rect">
            <a:avLst/>
          </a:prstGeom>
          <a:solidFill>
            <a:srgbClr val="00B0F0">
              <a:alpha val="20000"/>
            </a:srgb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endParaRPr lang="en-US" dirty="0" smtClean="0"/>
          </a:p>
          <a:p>
            <a:r>
              <a:rPr lang="en-US" dirty="0" smtClean="0"/>
              <a:t>Primitive Assembly</a:t>
            </a:r>
          </a:p>
          <a:p>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34</a:t>
            </a:fld>
            <a:endParaRPr lang="en-US"/>
          </a:p>
        </p:txBody>
      </p:sp>
    </p:spTree>
    <p:extLst>
      <p:ext uri="{BB962C8B-B14F-4D97-AF65-F5344CB8AC3E}">
        <p14:creationId xmlns:p14="http://schemas.microsoft.com/office/powerpoint/2010/main" val="13192478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Perspective Division and Viewport Transform</a:t>
            </a:r>
            <a:endParaRPr lang="en-US" sz="2800"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4247317"/>
          </a:xfrm>
          <a:prstGeom prst="rect">
            <a:avLst/>
          </a:prstGeom>
          <a:noFill/>
        </p:spPr>
        <p:txBody>
          <a:bodyPr wrap="square" rtlCol="0">
            <a:spAutoFit/>
          </a:bodyPr>
          <a:lstStyle/>
          <a:p>
            <a:pPr marL="285750" indent="-285750">
              <a:buFont typeface="Arial" pitchFamily="34" charset="0"/>
              <a:buChar char="•"/>
            </a:pPr>
            <a:r>
              <a:rPr lang="en-US" dirty="0" smtClean="0"/>
              <a:t>There are a series of stages between primitive assembly and rasterization.</a:t>
            </a:r>
          </a:p>
          <a:p>
            <a:pPr marL="742950" lvl="1" indent="-285750">
              <a:buFont typeface="Arial" pitchFamily="34" charset="0"/>
              <a:buChar char="•"/>
            </a:pPr>
            <a:endParaRPr lang="en-US" i="1" dirty="0" smtClean="0">
              <a:solidFill>
                <a:srgbClr val="FFC000"/>
              </a:solidFill>
            </a:endParaRPr>
          </a:p>
          <a:p>
            <a:pPr marL="742950" lvl="1" indent="-285750">
              <a:buFont typeface="Arial" pitchFamily="34" charset="0"/>
              <a:buChar char="•"/>
            </a:pPr>
            <a:r>
              <a:rPr lang="en-US" i="1" dirty="0" smtClean="0">
                <a:solidFill>
                  <a:srgbClr val="FFC000"/>
                </a:solidFill>
              </a:rPr>
              <a:t>Perspective division</a:t>
            </a:r>
          </a:p>
          <a:p>
            <a:pPr marL="742950" lvl="1" indent="-285750">
              <a:buFont typeface="Arial" pitchFamily="34" charset="0"/>
              <a:buChar char="•"/>
            </a:pPr>
            <a:endParaRPr lang="en-US" dirty="0"/>
          </a:p>
          <a:p>
            <a:pPr marL="742950" lvl="1" indent="-285750">
              <a:buFont typeface="Arial" pitchFamily="34" charset="0"/>
              <a:buChar char="•"/>
            </a:pPr>
            <a:endParaRPr lang="en-US" dirty="0" smtClean="0"/>
          </a:p>
          <a:p>
            <a:pPr marL="742950" lvl="1" indent="-285750">
              <a:buFont typeface="Arial" pitchFamily="34" charset="0"/>
              <a:buChar char="•"/>
            </a:pPr>
            <a:r>
              <a:rPr lang="en-US" i="1" dirty="0" smtClean="0">
                <a:solidFill>
                  <a:srgbClr val="FFC000"/>
                </a:solidFill>
              </a:rPr>
              <a:t>Viewport transform</a:t>
            </a:r>
          </a:p>
          <a:p>
            <a:pPr marL="742950" lvl="1" indent="-285750">
              <a:buFont typeface="Arial" pitchFamily="34" charset="0"/>
              <a:buChar char="•"/>
            </a:pPr>
            <a:endParaRPr lang="en-US" dirty="0"/>
          </a:p>
          <a:p>
            <a:pPr marL="742950" lvl="1" indent="-285750">
              <a:buFont typeface="Arial" pitchFamily="34" charset="0"/>
              <a:buChar char="•"/>
            </a:pPr>
            <a:endParaRPr lang="en-US" dirty="0" smtClean="0"/>
          </a:p>
          <a:p>
            <a:pPr marL="742950" lvl="1" indent="-285750">
              <a:buFont typeface="Arial" pitchFamily="34" charset="0"/>
              <a:buChar char="•"/>
            </a:pPr>
            <a:endParaRPr lang="en-US" i="1" dirty="0" smtClean="0">
              <a:solidFill>
                <a:srgbClr val="FFC000"/>
              </a:solidFill>
            </a:endParaRPr>
          </a:p>
          <a:p>
            <a:pPr marL="742950" lvl="1"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sp>
        <p:nvSpPr>
          <p:cNvPr id="40" name="TextBox 39"/>
          <p:cNvSpPr txBox="1"/>
          <p:nvPr/>
        </p:nvSpPr>
        <p:spPr>
          <a:xfrm>
            <a:off x="3914395" y="2971800"/>
            <a:ext cx="3781805" cy="369332"/>
          </a:xfrm>
          <a:prstGeom prst="rect">
            <a:avLst/>
          </a:prstGeom>
          <a:noFill/>
        </p:spPr>
        <p:txBody>
          <a:bodyPr wrap="none" rtlCol="0">
            <a:spAutoFit/>
          </a:bodyPr>
          <a:lstStyle/>
          <a:p>
            <a:r>
              <a:rPr lang="en-US" dirty="0" err="1" smtClean="0">
                <a:latin typeface="Courier New" pitchFamily="49" charset="0"/>
                <a:cs typeface="Courier New" pitchFamily="49" charset="0"/>
              </a:rPr>
              <a:t>P</a:t>
            </a:r>
            <a:r>
              <a:rPr lang="en-US" baseline="-25000" dirty="0" err="1" smtClean="0">
                <a:latin typeface="Courier New" pitchFamily="49" charset="0"/>
                <a:cs typeface="Courier New" pitchFamily="49" charset="0"/>
              </a:rPr>
              <a:t>ndc</a:t>
            </a:r>
            <a:r>
              <a:rPr lang="en-US" baseline="-25000" dirty="0" smtClean="0">
                <a:latin typeface="Courier New" pitchFamily="49" charset="0"/>
                <a:cs typeface="Courier New" pitchFamily="49" charset="0"/>
              </a:rPr>
              <a:t> </a:t>
            </a:r>
            <a:r>
              <a:rPr lang="en-US" dirty="0" smtClean="0">
                <a:latin typeface="Courier New" pitchFamily="49" charset="0"/>
                <a:cs typeface="Courier New" pitchFamily="49" charset="0"/>
              </a:rPr>
              <a:t>= (P</a:t>
            </a:r>
            <a:r>
              <a:rPr lang="en-US" baseline="-25000" dirty="0" smtClean="0">
                <a:latin typeface="Courier New" pitchFamily="49" charset="0"/>
                <a:cs typeface="Courier New" pitchFamily="49" charset="0"/>
              </a:rPr>
              <a:t>clip</a:t>
            </a:r>
            <a:r>
              <a:rPr lang="en-US" dirty="0" smtClean="0">
                <a:latin typeface="Courier New" pitchFamily="49" charset="0"/>
                <a:cs typeface="Courier New" pitchFamily="49" charset="0"/>
              </a:rPr>
              <a:t>).xyz / </a:t>
            </a:r>
            <a:r>
              <a:rPr lang="en-US" dirty="0">
                <a:latin typeface="Courier New" pitchFamily="49" charset="0"/>
                <a:cs typeface="Courier New" pitchFamily="49" charset="0"/>
              </a:rPr>
              <a:t>(P</a:t>
            </a:r>
            <a:r>
              <a:rPr lang="en-US" baseline="-25000" dirty="0">
                <a:latin typeface="Courier New" pitchFamily="49" charset="0"/>
                <a:cs typeface="Courier New" pitchFamily="49" charset="0"/>
              </a:rPr>
              <a:t>clip</a:t>
            </a:r>
            <a:r>
              <a:rPr lang="en-US" dirty="0" smtClean="0">
                <a:latin typeface="Courier New" pitchFamily="49" charset="0"/>
                <a:cs typeface="Courier New" pitchFamily="49" charset="0"/>
              </a:rPr>
              <a:t>).w</a:t>
            </a:r>
            <a:endParaRPr lang="en-US" baseline="-25000" dirty="0">
              <a:latin typeface="Courier New" pitchFamily="49" charset="0"/>
              <a:cs typeface="Courier New" pitchFamily="49" charset="0"/>
            </a:endParaRPr>
          </a:p>
        </p:txBody>
      </p:sp>
      <p:pic>
        <p:nvPicPr>
          <p:cNvPr id="4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1400" y="4490175"/>
            <a:ext cx="5161729" cy="15214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0"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4"/>
              </a:rPr>
              <a:t>http://www.realtimerendering.com</a:t>
            </a:r>
            <a:r>
              <a:rPr lang="en-US" sz="1000" dirty="0" smtClean="0">
                <a:hlinkClick r:id="rId4"/>
              </a:rPr>
              <a:t>/</a:t>
            </a:r>
            <a:endParaRPr lang="en-US" sz="1000" dirty="0"/>
          </a:p>
        </p:txBody>
      </p:sp>
      <p:sp>
        <p:nvSpPr>
          <p:cNvPr id="51" name="TextBox 50"/>
          <p:cNvSpPr txBox="1"/>
          <p:nvPr/>
        </p:nvSpPr>
        <p:spPr>
          <a:xfrm>
            <a:off x="3886200" y="3745468"/>
            <a:ext cx="4028667" cy="369332"/>
          </a:xfrm>
          <a:prstGeom prst="rect">
            <a:avLst/>
          </a:prstGeom>
          <a:noFill/>
        </p:spPr>
        <p:txBody>
          <a:bodyPr wrap="none" rtlCol="0">
            <a:spAutoFit/>
          </a:bodyPr>
          <a:lstStyle/>
          <a:p>
            <a:r>
              <a:rPr lang="en-US" dirty="0" err="1" smtClean="0">
                <a:latin typeface="Courier New" pitchFamily="49" charset="0"/>
                <a:cs typeface="Courier New" pitchFamily="49" charset="0"/>
              </a:rPr>
              <a:t>P</a:t>
            </a:r>
            <a:r>
              <a:rPr lang="en-US" baseline="-25000" dirty="0" err="1" smtClean="0">
                <a:latin typeface="Courier New" pitchFamily="49" charset="0"/>
                <a:cs typeface="Courier New" pitchFamily="49" charset="0"/>
              </a:rPr>
              <a:t>window</a:t>
            </a:r>
            <a:r>
              <a:rPr lang="en-US" baseline="-25000" dirty="0" smtClean="0">
                <a:latin typeface="Courier New" pitchFamily="49" charset="0"/>
                <a:cs typeface="Courier New" pitchFamily="49" charset="0"/>
              </a:rPr>
              <a:t> </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M</a:t>
            </a:r>
            <a:r>
              <a:rPr lang="en-US" baseline="-25000" dirty="0" err="1" smtClean="0">
                <a:latin typeface="Courier New" pitchFamily="49" charset="0"/>
                <a:cs typeface="Courier New" pitchFamily="49" charset="0"/>
              </a:rPr>
              <a:t>viewport</a:t>
            </a:r>
            <a:r>
              <a:rPr lang="en-US" baseline="-25000" dirty="0" smtClean="0">
                <a:latin typeface="Courier New" pitchFamily="49" charset="0"/>
                <a:cs typeface="Courier New" pitchFamily="49" charset="0"/>
              </a:rPr>
              <a:t>-transform</a:t>
            </a:r>
            <a:r>
              <a:rPr lang="en-US" dirty="0" smtClean="0">
                <a:latin typeface="Courier New" pitchFamily="49" charset="0"/>
                <a:cs typeface="Courier New" pitchFamily="49" charset="0"/>
              </a:rPr>
              <a:t>)(</a:t>
            </a:r>
            <a:r>
              <a:rPr lang="en-US" dirty="0" err="1" smtClean="0">
                <a:latin typeface="Courier New" pitchFamily="49" charset="0"/>
                <a:cs typeface="Courier New" pitchFamily="49" charset="0"/>
              </a:rPr>
              <a:t>P</a:t>
            </a:r>
            <a:r>
              <a:rPr lang="en-US" baseline="-25000" dirty="0" err="1" smtClean="0">
                <a:latin typeface="Courier New" pitchFamily="49" charset="0"/>
                <a:cs typeface="Courier New" pitchFamily="49" charset="0"/>
              </a:rPr>
              <a:t>ndc</a:t>
            </a:r>
            <a:r>
              <a:rPr lang="en-US" dirty="0" smtClean="0">
                <a:latin typeface="Courier New" pitchFamily="49" charset="0"/>
                <a:cs typeface="Courier New" pitchFamily="49" charset="0"/>
              </a:rPr>
              <a:t>)</a:t>
            </a:r>
            <a:endParaRPr lang="en-US" baseline="-25000" dirty="0">
              <a:latin typeface="Courier New" pitchFamily="49" charset="0"/>
              <a:cs typeface="Courier New" pitchFamily="49"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35</a:t>
            </a:fld>
            <a:endParaRPr lang="en-US"/>
          </a:p>
        </p:txBody>
      </p:sp>
    </p:spTree>
    <p:extLst>
      <p:ext uri="{BB962C8B-B14F-4D97-AF65-F5344CB8AC3E}">
        <p14:creationId xmlns:p14="http://schemas.microsoft.com/office/powerpoint/2010/main" val="697372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Clipping</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2031325"/>
          </a:xfrm>
          <a:prstGeom prst="rect">
            <a:avLst/>
          </a:prstGeom>
          <a:noFill/>
        </p:spPr>
        <p:txBody>
          <a:bodyPr wrap="square" rtlCol="0">
            <a:spAutoFit/>
          </a:bodyPr>
          <a:lstStyle/>
          <a:p>
            <a:pPr marL="285750" indent="-285750">
              <a:buFont typeface="Arial" pitchFamily="34" charset="0"/>
              <a:buChar char="•"/>
            </a:pPr>
            <a:r>
              <a:rPr lang="en-US" dirty="0" smtClean="0"/>
              <a:t>There are a series of stages between primitive assembly and rasterization.</a:t>
            </a:r>
          </a:p>
          <a:p>
            <a:pPr marL="742950" lvl="1" indent="-285750">
              <a:buFont typeface="Arial" pitchFamily="34" charset="0"/>
              <a:buChar char="•"/>
            </a:pPr>
            <a:endParaRPr lang="en-US" i="1" dirty="0" smtClean="0">
              <a:solidFill>
                <a:srgbClr val="FFC000"/>
              </a:solidFill>
            </a:endParaRPr>
          </a:p>
          <a:p>
            <a:pPr marL="742950" lvl="1" indent="-285750">
              <a:buFont typeface="Arial" pitchFamily="34" charset="0"/>
              <a:buChar char="•"/>
            </a:pPr>
            <a:r>
              <a:rPr lang="en-US" i="1" dirty="0" smtClean="0">
                <a:solidFill>
                  <a:srgbClr val="FFC000"/>
                </a:solidFill>
              </a:rPr>
              <a:t>Clipping</a:t>
            </a:r>
            <a:endParaRPr lang="en-US" i="1" dirty="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pic>
        <p:nvPicPr>
          <p:cNvPr id="43"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2971800"/>
            <a:ext cx="3957638" cy="12800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0"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4"/>
              </a:rPr>
              <a:t>http://www.realtimerendering.com</a:t>
            </a:r>
            <a:r>
              <a:rPr lang="en-US" sz="1000" dirty="0" smtClean="0">
                <a:hlinkClick r:id="rId4"/>
              </a:rPr>
              <a:t>/</a:t>
            </a:r>
            <a:endParaRPr lang="en-US" sz="1000"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36</a:t>
            </a:fld>
            <a:endParaRPr lang="en-US"/>
          </a:p>
        </p:txBody>
      </p:sp>
    </p:spTree>
    <p:extLst>
      <p:ext uri="{BB962C8B-B14F-4D97-AF65-F5344CB8AC3E}">
        <p14:creationId xmlns:p14="http://schemas.microsoft.com/office/powerpoint/2010/main" val="30841493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Rasterization</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1" name="TextBox 40"/>
          <p:cNvSpPr txBox="1"/>
          <p:nvPr/>
        </p:nvSpPr>
        <p:spPr>
          <a:xfrm>
            <a:off x="2819400" y="1764268"/>
            <a:ext cx="5943600" cy="5909310"/>
          </a:xfrm>
          <a:prstGeom prst="rect">
            <a:avLst/>
          </a:prstGeom>
          <a:noFill/>
        </p:spPr>
        <p:txBody>
          <a:bodyPr wrap="square" rtlCol="0">
            <a:spAutoFit/>
          </a:bodyPr>
          <a:lstStyle/>
          <a:p>
            <a:pPr marL="285750" indent="-285750">
              <a:buFont typeface="Arial" pitchFamily="34" charset="0"/>
              <a:buChar char="•"/>
            </a:pPr>
            <a:r>
              <a:rPr lang="en-US" dirty="0" smtClean="0"/>
              <a:t>Determine what pixels a primitive overlaps</a:t>
            </a:r>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dirty="0" smtClean="0"/>
          </a:p>
          <a:p>
            <a:pPr marL="285750" indent="-285750">
              <a:buFont typeface="Arial" pitchFamily="34" charset="0"/>
              <a:buChar char="•"/>
            </a:pPr>
            <a:r>
              <a:rPr lang="en-US" dirty="0" smtClean="0"/>
              <a:t>How would you implement this?</a:t>
            </a:r>
          </a:p>
          <a:p>
            <a:pPr marL="285750" indent="-285750">
              <a:buFont typeface="Arial" pitchFamily="34" charset="0"/>
              <a:buChar char="•"/>
            </a:pPr>
            <a:endParaRPr lang="en-US" dirty="0" smtClean="0"/>
          </a:p>
          <a:p>
            <a:pPr marL="285750" indent="-285750">
              <a:buFont typeface="Arial" pitchFamily="34" charset="0"/>
              <a:buChar char="•"/>
            </a:pPr>
            <a:r>
              <a:rPr lang="en-US" dirty="0" smtClean="0"/>
              <a:t>What about aliasing?</a:t>
            </a:r>
          </a:p>
          <a:p>
            <a:pPr marL="285750" indent="-285750">
              <a:buFont typeface="Arial" pitchFamily="34" charset="0"/>
              <a:buChar char="•"/>
            </a:pPr>
            <a:endParaRPr lang="en-US" dirty="0" smtClean="0"/>
          </a:p>
          <a:p>
            <a:pPr marL="285750" indent="-285750">
              <a:buFont typeface="Arial" pitchFamily="34" charset="0"/>
              <a:buChar char="•"/>
            </a:pPr>
            <a:r>
              <a:rPr lang="en-US" dirty="0" smtClean="0"/>
              <a:t>What happens to non-position vertex attributes during rasterization?</a:t>
            </a:r>
          </a:p>
          <a:p>
            <a:pPr marL="285750" indent="-285750">
              <a:buFont typeface="Arial" pitchFamily="34" charset="0"/>
              <a:buChar char="•"/>
            </a:pPr>
            <a:endParaRPr lang="en-US" dirty="0" smtClean="0"/>
          </a:p>
          <a:p>
            <a:pPr marL="285750" indent="-285750">
              <a:buFont typeface="Arial" pitchFamily="34" charset="0"/>
              <a:buChar char="•"/>
            </a:pPr>
            <a:r>
              <a:rPr lang="en-US" dirty="0" smtClean="0"/>
              <a:t>What is the triangle-to-fragment ratio?</a:t>
            </a:r>
            <a:endParaRPr lang="en-US" dirty="0"/>
          </a:p>
          <a:p>
            <a:endParaRPr lang="en-US" i="1" dirty="0" smtClean="0">
              <a:solidFill>
                <a:srgbClr val="FFC000"/>
              </a:solidFill>
            </a:endParaRPr>
          </a:p>
          <a:p>
            <a:pPr marL="285750" indent="-285750">
              <a:buFont typeface="Arial" pitchFamily="34" charset="0"/>
              <a:buChar char="•"/>
            </a:pPr>
            <a:endParaRPr lang="en-US" dirty="0"/>
          </a:p>
          <a:p>
            <a:pPr marL="742950" lvl="1" indent="-285750">
              <a:buFont typeface="Arial" pitchFamily="34" charset="0"/>
              <a:buChar char="•"/>
            </a:pPr>
            <a:endParaRPr lang="en-US" i="1" dirty="0">
              <a:solidFill>
                <a:srgbClr val="FFC000"/>
              </a:solidFill>
            </a:endParaRPr>
          </a:p>
        </p:txBody>
      </p:sp>
      <p:grpSp>
        <p:nvGrpSpPr>
          <p:cNvPr id="21" name="Group 71"/>
          <p:cNvGrpSpPr>
            <a:grpSpLocks/>
          </p:cNvGrpSpPr>
          <p:nvPr/>
        </p:nvGrpSpPr>
        <p:grpSpPr bwMode="auto">
          <a:xfrm>
            <a:off x="3429000" y="2362200"/>
            <a:ext cx="5075690" cy="1970562"/>
            <a:chOff x="576" y="2016"/>
            <a:chExt cx="4080" cy="1584"/>
          </a:xfrm>
        </p:grpSpPr>
        <p:sp>
          <p:nvSpPr>
            <p:cNvPr id="22" name="Rectangle 70"/>
            <p:cNvSpPr>
              <a:spLocks noChangeArrowheads="1"/>
            </p:cNvSpPr>
            <p:nvPr/>
          </p:nvSpPr>
          <p:spPr bwMode="auto">
            <a:xfrm>
              <a:off x="3792" y="2304"/>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 name="Rectangle 69"/>
            <p:cNvSpPr>
              <a:spLocks noChangeArrowheads="1"/>
            </p:cNvSpPr>
            <p:nvPr/>
          </p:nvSpPr>
          <p:spPr bwMode="auto">
            <a:xfrm>
              <a:off x="4080" y="2304"/>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9" name="Rectangle 68"/>
            <p:cNvSpPr>
              <a:spLocks noChangeArrowheads="1"/>
            </p:cNvSpPr>
            <p:nvPr/>
          </p:nvSpPr>
          <p:spPr bwMode="auto">
            <a:xfrm>
              <a:off x="4224" y="3168"/>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 name="AutoShape 30"/>
            <p:cNvSpPr>
              <a:spLocks noChangeArrowheads="1"/>
            </p:cNvSpPr>
            <p:nvPr/>
          </p:nvSpPr>
          <p:spPr bwMode="auto">
            <a:xfrm>
              <a:off x="3206" y="2160"/>
              <a:ext cx="1296" cy="1296"/>
            </a:xfrm>
            <a:prstGeom prst="triangle">
              <a:avLst>
                <a:gd name="adj" fmla="val 50000"/>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 name="Rectangle 67"/>
            <p:cNvSpPr>
              <a:spLocks noChangeArrowheads="1"/>
            </p:cNvSpPr>
            <p:nvPr/>
          </p:nvSpPr>
          <p:spPr bwMode="auto">
            <a:xfrm>
              <a:off x="3936" y="2592"/>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4" name="Rectangle 66"/>
            <p:cNvSpPr>
              <a:spLocks noChangeArrowheads="1"/>
            </p:cNvSpPr>
            <p:nvPr/>
          </p:nvSpPr>
          <p:spPr bwMode="auto">
            <a:xfrm>
              <a:off x="4224" y="2880"/>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5" name="Rectangle 38"/>
            <p:cNvSpPr>
              <a:spLocks noChangeArrowheads="1"/>
            </p:cNvSpPr>
            <p:nvPr/>
          </p:nvSpPr>
          <p:spPr bwMode="auto">
            <a:xfrm>
              <a:off x="3504" y="2736"/>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 name="Rectangle 39"/>
            <p:cNvSpPr>
              <a:spLocks noChangeArrowheads="1"/>
            </p:cNvSpPr>
            <p:nvPr/>
          </p:nvSpPr>
          <p:spPr bwMode="auto">
            <a:xfrm>
              <a:off x="3504" y="2592"/>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7" name="Rectangle 40"/>
            <p:cNvSpPr>
              <a:spLocks noChangeArrowheads="1"/>
            </p:cNvSpPr>
            <p:nvPr/>
          </p:nvSpPr>
          <p:spPr bwMode="auto">
            <a:xfrm>
              <a:off x="3648" y="2448"/>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8" name="Rectangle 41"/>
            <p:cNvSpPr>
              <a:spLocks noChangeArrowheads="1"/>
            </p:cNvSpPr>
            <p:nvPr/>
          </p:nvSpPr>
          <p:spPr bwMode="auto">
            <a:xfrm>
              <a:off x="3648" y="2304"/>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 name="Rectangle 42"/>
            <p:cNvSpPr>
              <a:spLocks noChangeArrowheads="1"/>
            </p:cNvSpPr>
            <p:nvPr/>
          </p:nvSpPr>
          <p:spPr bwMode="auto">
            <a:xfrm>
              <a:off x="3792" y="2160"/>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Rectangle 43"/>
            <p:cNvSpPr>
              <a:spLocks noChangeArrowheads="1"/>
            </p:cNvSpPr>
            <p:nvPr/>
          </p:nvSpPr>
          <p:spPr bwMode="auto">
            <a:xfrm>
              <a:off x="3936" y="2304"/>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 name="Rectangle 44"/>
            <p:cNvSpPr>
              <a:spLocks noChangeArrowheads="1"/>
            </p:cNvSpPr>
            <p:nvPr/>
          </p:nvSpPr>
          <p:spPr bwMode="auto">
            <a:xfrm>
              <a:off x="3936" y="2448"/>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 name="Rectangle 45"/>
            <p:cNvSpPr>
              <a:spLocks noChangeArrowheads="1"/>
            </p:cNvSpPr>
            <p:nvPr/>
          </p:nvSpPr>
          <p:spPr bwMode="auto">
            <a:xfrm>
              <a:off x="4368" y="3312"/>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 name="Rectangle 46"/>
            <p:cNvSpPr>
              <a:spLocks noChangeArrowheads="1"/>
            </p:cNvSpPr>
            <p:nvPr/>
          </p:nvSpPr>
          <p:spPr bwMode="auto">
            <a:xfrm>
              <a:off x="4368" y="3168"/>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 name="Rectangle 47"/>
            <p:cNvSpPr>
              <a:spLocks noChangeArrowheads="1"/>
            </p:cNvSpPr>
            <p:nvPr/>
          </p:nvSpPr>
          <p:spPr bwMode="auto">
            <a:xfrm>
              <a:off x="4272" y="3024"/>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 name="Rectangle 49"/>
            <p:cNvSpPr>
              <a:spLocks noChangeArrowheads="1"/>
            </p:cNvSpPr>
            <p:nvPr/>
          </p:nvSpPr>
          <p:spPr bwMode="auto">
            <a:xfrm>
              <a:off x="3792" y="3024"/>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Rectangle 50"/>
            <p:cNvSpPr>
              <a:spLocks noChangeArrowheads="1"/>
            </p:cNvSpPr>
            <p:nvPr/>
          </p:nvSpPr>
          <p:spPr bwMode="auto">
            <a:xfrm>
              <a:off x="3936" y="3024"/>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 name="Rectangle 51"/>
            <p:cNvSpPr>
              <a:spLocks noChangeArrowheads="1"/>
            </p:cNvSpPr>
            <p:nvPr/>
          </p:nvSpPr>
          <p:spPr bwMode="auto">
            <a:xfrm>
              <a:off x="3792" y="2880"/>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 name="Rectangle 52"/>
            <p:cNvSpPr>
              <a:spLocks noChangeArrowheads="1"/>
            </p:cNvSpPr>
            <p:nvPr/>
          </p:nvSpPr>
          <p:spPr bwMode="auto">
            <a:xfrm>
              <a:off x="3936" y="2880"/>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 name="Rectangle 53"/>
            <p:cNvSpPr>
              <a:spLocks noChangeArrowheads="1"/>
            </p:cNvSpPr>
            <p:nvPr/>
          </p:nvSpPr>
          <p:spPr bwMode="auto">
            <a:xfrm>
              <a:off x="4080" y="2880"/>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Rectangle 54"/>
            <p:cNvSpPr>
              <a:spLocks noChangeArrowheads="1"/>
            </p:cNvSpPr>
            <p:nvPr/>
          </p:nvSpPr>
          <p:spPr bwMode="auto">
            <a:xfrm>
              <a:off x="3936" y="2736"/>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Rectangle 56"/>
            <p:cNvSpPr>
              <a:spLocks noChangeArrowheads="1"/>
            </p:cNvSpPr>
            <p:nvPr/>
          </p:nvSpPr>
          <p:spPr bwMode="auto">
            <a:xfrm>
              <a:off x="4080" y="2736"/>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3" name="Rectangle 57"/>
            <p:cNvSpPr>
              <a:spLocks noChangeArrowheads="1"/>
            </p:cNvSpPr>
            <p:nvPr/>
          </p:nvSpPr>
          <p:spPr bwMode="auto">
            <a:xfrm>
              <a:off x="4224" y="2736"/>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 name="Rectangle 58"/>
            <p:cNvSpPr>
              <a:spLocks noChangeArrowheads="1"/>
            </p:cNvSpPr>
            <p:nvPr/>
          </p:nvSpPr>
          <p:spPr bwMode="auto">
            <a:xfrm>
              <a:off x="4368" y="2736"/>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Rectangle 59"/>
            <p:cNvSpPr>
              <a:spLocks noChangeArrowheads="1"/>
            </p:cNvSpPr>
            <p:nvPr/>
          </p:nvSpPr>
          <p:spPr bwMode="auto">
            <a:xfrm>
              <a:off x="4080" y="2592"/>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 name="Rectangle 60"/>
            <p:cNvSpPr>
              <a:spLocks noChangeArrowheads="1"/>
            </p:cNvSpPr>
            <p:nvPr/>
          </p:nvSpPr>
          <p:spPr bwMode="auto">
            <a:xfrm>
              <a:off x="4368" y="2592"/>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7" name="Rectangle 61"/>
            <p:cNvSpPr>
              <a:spLocks noChangeArrowheads="1"/>
            </p:cNvSpPr>
            <p:nvPr/>
          </p:nvSpPr>
          <p:spPr bwMode="auto">
            <a:xfrm>
              <a:off x="4080" y="2448"/>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8" name="Rectangle 62"/>
            <p:cNvSpPr>
              <a:spLocks noChangeArrowheads="1"/>
            </p:cNvSpPr>
            <p:nvPr/>
          </p:nvSpPr>
          <p:spPr bwMode="auto">
            <a:xfrm>
              <a:off x="4224" y="2304"/>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9" name="Rectangle 63"/>
            <p:cNvSpPr>
              <a:spLocks noChangeArrowheads="1"/>
            </p:cNvSpPr>
            <p:nvPr/>
          </p:nvSpPr>
          <p:spPr bwMode="auto">
            <a:xfrm>
              <a:off x="4224" y="2160"/>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0" name="Rectangle 64"/>
            <p:cNvSpPr>
              <a:spLocks noChangeArrowheads="1"/>
            </p:cNvSpPr>
            <p:nvPr/>
          </p:nvSpPr>
          <p:spPr bwMode="auto">
            <a:xfrm>
              <a:off x="4368" y="2448"/>
              <a:ext cx="144" cy="144"/>
            </a:xfrm>
            <a:prstGeom prst="rect">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 name="Rectangle 37"/>
            <p:cNvSpPr>
              <a:spLocks noChangeArrowheads="1"/>
            </p:cNvSpPr>
            <p:nvPr/>
          </p:nvSpPr>
          <p:spPr bwMode="auto">
            <a:xfrm>
              <a:off x="3360" y="2880"/>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 name="Rectangle 36"/>
            <p:cNvSpPr>
              <a:spLocks noChangeArrowheads="1"/>
            </p:cNvSpPr>
            <p:nvPr/>
          </p:nvSpPr>
          <p:spPr bwMode="auto">
            <a:xfrm>
              <a:off x="3360" y="3024"/>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3" name="Rectangle 35"/>
            <p:cNvSpPr>
              <a:spLocks noChangeArrowheads="1"/>
            </p:cNvSpPr>
            <p:nvPr/>
          </p:nvSpPr>
          <p:spPr bwMode="auto">
            <a:xfrm>
              <a:off x="3216" y="3168"/>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4" name="Rectangle 32"/>
            <p:cNvSpPr>
              <a:spLocks noChangeArrowheads="1"/>
            </p:cNvSpPr>
            <p:nvPr/>
          </p:nvSpPr>
          <p:spPr bwMode="auto">
            <a:xfrm>
              <a:off x="3216" y="3312"/>
              <a:ext cx="144" cy="144"/>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5" name="AutoShape 31"/>
            <p:cNvSpPr>
              <a:spLocks noChangeArrowheads="1"/>
            </p:cNvSpPr>
            <p:nvPr/>
          </p:nvSpPr>
          <p:spPr bwMode="auto">
            <a:xfrm rot="6999250">
              <a:off x="3811" y="2519"/>
              <a:ext cx="971" cy="431"/>
            </a:xfrm>
            <a:prstGeom prst="triangle">
              <a:avLst>
                <a:gd name="adj" fmla="val 50000"/>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6" name="AutoShape 4"/>
            <p:cNvSpPr>
              <a:spLocks noChangeArrowheads="1"/>
            </p:cNvSpPr>
            <p:nvPr/>
          </p:nvSpPr>
          <p:spPr bwMode="auto">
            <a:xfrm>
              <a:off x="576" y="2160"/>
              <a:ext cx="1296" cy="1296"/>
            </a:xfrm>
            <a:prstGeom prst="triangle">
              <a:avLst>
                <a:gd name="adj" fmla="val 50000"/>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7" name="AutoShape 6"/>
            <p:cNvSpPr>
              <a:spLocks noChangeArrowheads="1"/>
            </p:cNvSpPr>
            <p:nvPr/>
          </p:nvSpPr>
          <p:spPr bwMode="auto">
            <a:xfrm rot="6999250">
              <a:off x="1181" y="2519"/>
              <a:ext cx="971" cy="431"/>
            </a:xfrm>
            <a:prstGeom prst="triangle">
              <a:avLst>
                <a:gd name="adj" fmla="val 50000"/>
              </a:avLst>
            </a:prstGeom>
            <a:solidFill>
              <a:schemeClr val="folHlink"/>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8" name="AutoShape 7"/>
            <p:cNvSpPr>
              <a:spLocks noChangeArrowheads="1"/>
            </p:cNvSpPr>
            <p:nvPr/>
          </p:nvSpPr>
          <p:spPr bwMode="auto">
            <a:xfrm>
              <a:off x="2256" y="2784"/>
              <a:ext cx="480" cy="336"/>
            </a:xfrm>
            <a:prstGeom prst="rightArrow">
              <a:avLst>
                <a:gd name="adj1" fmla="val 50000"/>
                <a:gd name="adj2" fmla="val 35714"/>
              </a:avLst>
            </a:prstGeom>
            <a:solidFill>
              <a:srgbClr val="CC3300"/>
            </a:solidFill>
            <a:ln w="9525">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9" name="Rectangle 8"/>
            <p:cNvSpPr>
              <a:spLocks noChangeArrowheads="1"/>
            </p:cNvSpPr>
            <p:nvPr/>
          </p:nvSpPr>
          <p:spPr bwMode="auto">
            <a:xfrm>
              <a:off x="2928" y="2016"/>
              <a:ext cx="1728" cy="1584"/>
            </a:xfrm>
            <a:prstGeom prst="rect">
              <a:avLst/>
            </a:prstGeom>
            <a:noFill/>
            <a:ln w="9525">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0" name="Line 9"/>
            <p:cNvSpPr>
              <a:spLocks noChangeShapeType="1"/>
            </p:cNvSpPr>
            <p:nvPr/>
          </p:nvSpPr>
          <p:spPr bwMode="auto">
            <a:xfrm>
              <a:off x="3072"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Line 10"/>
            <p:cNvSpPr>
              <a:spLocks noChangeShapeType="1"/>
            </p:cNvSpPr>
            <p:nvPr/>
          </p:nvSpPr>
          <p:spPr bwMode="auto">
            <a:xfrm>
              <a:off x="3216"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11"/>
            <p:cNvSpPr>
              <a:spLocks noChangeShapeType="1"/>
            </p:cNvSpPr>
            <p:nvPr/>
          </p:nvSpPr>
          <p:spPr bwMode="auto">
            <a:xfrm>
              <a:off x="3360"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3" name="Line 12"/>
            <p:cNvSpPr>
              <a:spLocks noChangeShapeType="1"/>
            </p:cNvSpPr>
            <p:nvPr/>
          </p:nvSpPr>
          <p:spPr bwMode="auto">
            <a:xfrm>
              <a:off x="3504"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4" name="Line 13"/>
            <p:cNvSpPr>
              <a:spLocks noChangeShapeType="1"/>
            </p:cNvSpPr>
            <p:nvPr/>
          </p:nvSpPr>
          <p:spPr bwMode="auto">
            <a:xfrm>
              <a:off x="3648"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5" name="Line 14"/>
            <p:cNvSpPr>
              <a:spLocks noChangeShapeType="1"/>
            </p:cNvSpPr>
            <p:nvPr/>
          </p:nvSpPr>
          <p:spPr bwMode="auto">
            <a:xfrm>
              <a:off x="3792"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Line 15"/>
            <p:cNvSpPr>
              <a:spLocks noChangeShapeType="1"/>
            </p:cNvSpPr>
            <p:nvPr/>
          </p:nvSpPr>
          <p:spPr bwMode="auto">
            <a:xfrm>
              <a:off x="3936"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16"/>
            <p:cNvSpPr>
              <a:spLocks noChangeShapeType="1"/>
            </p:cNvSpPr>
            <p:nvPr/>
          </p:nvSpPr>
          <p:spPr bwMode="auto">
            <a:xfrm>
              <a:off x="4080"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 name="Line 17"/>
            <p:cNvSpPr>
              <a:spLocks noChangeShapeType="1"/>
            </p:cNvSpPr>
            <p:nvPr/>
          </p:nvSpPr>
          <p:spPr bwMode="auto">
            <a:xfrm>
              <a:off x="4224"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Line 18"/>
            <p:cNvSpPr>
              <a:spLocks noChangeShapeType="1"/>
            </p:cNvSpPr>
            <p:nvPr/>
          </p:nvSpPr>
          <p:spPr bwMode="auto">
            <a:xfrm>
              <a:off x="4368"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0" name="Line 19"/>
            <p:cNvSpPr>
              <a:spLocks noChangeShapeType="1"/>
            </p:cNvSpPr>
            <p:nvPr/>
          </p:nvSpPr>
          <p:spPr bwMode="auto">
            <a:xfrm>
              <a:off x="4512" y="2016"/>
              <a:ext cx="0" cy="1584"/>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1" name="Line 20"/>
            <p:cNvSpPr>
              <a:spLocks noChangeShapeType="1"/>
            </p:cNvSpPr>
            <p:nvPr/>
          </p:nvSpPr>
          <p:spPr bwMode="auto">
            <a:xfrm>
              <a:off x="2928" y="3456"/>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 name="Line 21"/>
            <p:cNvSpPr>
              <a:spLocks noChangeShapeType="1"/>
            </p:cNvSpPr>
            <p:nvPr/>
          </p:nvSpPr>
          <p:spPr bwMode="auto">
            <a:xfrm>
              <a:off x="2928" y="3312"/>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3" name="Line 22"/>
            <p:cNvSpPr>
              <a:spLocks noChangeShapeType="1"/>
            </p:cNvSpPr>
            <p:nvPr/>
          </p:nvSpPr>
          <p:spPr bwMode="auto">
            <a:xfrm>
              <a:off x="2928" y="3168"/>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4" name="Line 23"/>
            <p:cNvSpPr>
              <a:spLocks noChangeShapeType="1"/>
            </p:cNvSpPr>
            <p:nvPr/>
          </p:nvSpPr>
          <p:spPr bwMode="auto">
            <a:xfrm>
              <a:off x="2928" y="3024"/>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5" name="Line 24"/>
            <p:cNvSpPr>
              <a:spLocks noChangeShapeType="1"/>
            </p:cNvSpPr>
            <p:nvPr/>
          </p:nvSpPr>
          <p:spPr bwMode="auto">
            <a:xfrm>
              <a:off x="2928" y="2880"/>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6" name="Line 25"/>
            <p:cNvSpPr>
              <a:spLocks noChangeShapeType="1"/>
            </p:cNvSpPr>
            <p:nvPr/>
          </p:nvSpPr>
          <p:spPr bwMode="auto">
            <a:xfrm>
              <a:off x="2928" y="2736"/>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7" name="Line 26"/>
            <p:cNvSpPr>
              <a:spLocks noChangeShapeType="1"/>
            </p:cNvSpPr>
            <p:nvPr/>
          </p:nvSpPr>
          <p:spPr bwMode="auto">
            <a:xfrm>
              <a:off x="2928" y="2592"/>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8" name="Line 27"/>
            <p:cNvSpPr>
              <a:spLocks noChangeShapeType="1"/>
            </p:cNvSpPr>
            <p:nvPr/>
          </p:nvSpPr>
          <p:spPr bwMode="auto">
            <a:xfrm>
              <a:off x="2928" y="2448"/>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9" name="Line 28"/>
            <p:cNvSpPr>
              <a:spLocks noChangeShapeType="1"/>
            </p:cNvSpPr>
            <p:nvPr/>
          </p:nvSpPr>
          <p:spPr bwMode="auto">
            <a:xfrm>
              <a:off x="2928" y="2304"/>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0" name="Line 29"/>
            <p:cNvSpPr>
              <a:spLocks noChangeShapeType="1"/>
            </p:cNvSpPr>
            <p:nvPr/>
          </p:nvSpPr>
          <p:spPr bwMode="auto">
            <a:xfrm>
              <a:off x="2928" y="2160"/>
              <a:ext cx="1728" cy="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3" name="Slide Number Placeholder 2"/>
          <p:cNvSpPr>
            <a:spLocks noGrp="1"/>
          </p:cNvSpPr>
          <p:nvPr>
            <p:ph type="sldNum" sz="quarter" idx="11"/>
          </p:nvPr>
        </p:nvSpPr>
        <p:spPr/>
        <p:txBody>
          <a:bodyPr/>
          <a:lstStyle/>
          <a:p>
            <a:fld id="{048D3C82-491F-4F02-A89C-B40ED79CC886}" type="slidenum">
              <a:rPr lang="en-US" smtClean="0"/>
              <a:pPr/>
              <a:t>37</a:t>
            </a:fld>
            <a:endParaRPr lang="en-US"/>
          </a:p>
        </p:txBody>
      </p:sp>
    </p:spTree>
    <p:extLst>
      <p:ext uri="{BB962C8B-B14F-4D97-AF65-F5344CB8AC3E}">
        <p14:creationId xmlns:p14="http://schemas.microsoft.com/office/powerpoint/2010/main" val="39055109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5909310"/>
          </a:xfrm>
          <a:prstGeom prst="rect">
            <a:avLst/>
          </a:prstGeom>
          <a:noFill/>
        </p:spPr>
        <p:txBody>
          <a:bodyPr wrap="square" rtlCol="0">
            <a:spAutoFit/>
          </a:bodyPr>
          <a:lstStyle/>
          <a:p>
            <a:pPr marL="285750" indent="-285750">
              <a:buFont typeface="Arial" pitchFamily="34" charset="0"/>
              <a:buChar char="•"/>
            </a:pPr>
            <a:r>
              <a:rPr lang="en-US" dirty="0" smtClean="0"/>
              <a:t>Shades the fragment by simulating the interaction of light and material</a:t>
            </a:r>
          </a:p>
          <a:p>
            <a:pPr marL="285750" indent="-285750">
              <a:buFont typeface="Arial" pitchFamily="34" charset="0"/>
              <a:buChar char="•"/>
            </a:pPr>
            <a:r>
              <a:rPr lang="en-US" dirty="0" smtClean="0"/>
              <a:t>Loosely, the combination of a fragment shader and its uniform inputs is a </a:t>
            </a:r>
            <a:r>
              <a:rPr lang="en-US" i="1" dirty="0" smtClean="0">
                <a:solidFill>
                  <a:srgbClr val="FFC000"/>
                </a:solidFill>
              </a:rPr>
              <a:t>material</a:t>
            </a:r>
          </a:p>
          <a:p>
            <a:pPr marL="285750" indent="-285750">
              <a:buFont typeface="Arial" pitchFamily="34" charset="0"/>
              <a:buChar char="•"/>
            </a:pPr>
            <a:r>
              <a:rPr lang="en-US" dirty="0" smtClean="0"/>
              <a:t>Also called a </a:t>
            </a:r>
            <a:r>
              <a:rPr lang="en-US" i="1" dirty="0" smtClean="0">
                <a:solidFill>
                  <a:srgbClr val="FFC000"/>
                </a:solidFill>
              </a:rPr>
              <a:t>Pixel Shader</a:t>
            </a:r>
            <a:r>
              <a:rPr lang="en-US" dirty="0" smtClean="0"/>
              <a:t> (D3D)</a:t>
            </a:r>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smtClean="0">
              <a:solidFill>
                <a:srgbClr val="FFC000"/>
              </a:solidFill>
            </a:endParaRPr>
          </a:p>
          <a:p>
            <a:pPr marL="285750" indent="-285750">
              <a:buFont typeface="Arial" pitchFamily="34" charset="0"/>
              <a:buChar char="•"/>
            </a:pPr>
            <a:endParaRPr lang="en-US" dirty="0" smtClean="0"/>
          </a:p>
          <a:p>
            <a:pPr marL="285750" indent="-285750">
              <a:buFont typeface="Arial" pitchFamily="34" charset="0"/>
              <a:buChar char="•"/>
            </a:pPr>
            <a:r>
              <a:rPr lang="en-US" dirty="0"/>
              <a:t>Fragment shaders can be computationally intense</a:t>
            </a:r>
          </a:p>
          <a:p>
            <a:pPr marL="285750" indent="-285750">
              <a:buFont typeface="Arial" pitchFamily="34" charset="0"/>
              <a:buChar char="•"/>
            </a:pPr>
            <a:r>
              <a:rPr lang="en-US" dirty="0" smtClean="0"/>
              <a:t>What exactly is the fragment input?</a:t>
            </a:r>
          </a:p>
          <a:p>
            <a:pPr marL="285750" indent="-285750">
              <a:buFont typeface="Arial" pitchFamily="34" charset="0"/>
              <a:buChar char="•"/>
            </a:pPr>
            <a:r>
              <a:rPr lang="en-US" dirty="0" smtClean="0"/>
              <a:t>What are examples of useful uniforms?  Useful textures?</a:t>
            </a:r>
            <a:endParaRPr lang="en-US" dirty="0"/>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108" name="TextBox 107"/>
          <p:cNvSpPr txBox="1"/>
          <p:nvPr/>
        </p:nvSpPr>
        <p:spPr>
          <a:xfrm>
            <a:off x="4291787" y="4209534"/>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109" name="Down Arrow 108"/>
          <p:cNvSpPr/>
          <p:nvPr/>
        </p:nvSpPr>
        <p:spPr bwMode="auto">
          <a:xfrm>
            <a:off x="5166610" y="395543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10" name="Down Arrow 109"/>
          <p:cNvSpPr/>
          <p:nvPr/>
        </p:nvSpPr>
        <p:spPr bwMode="auto">
          <a:xfrm>
            <a:off x="5166610" y="4565038"/>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11" name="TextBox 110"/>
          <p:cNvSpPr txBox="1"/>
          <p:nvPr/>
        </p:nvSpPr>
        <p:spPr>
          <a:xfrm>
            <a:off x="4638035" y="3522017"/>
            <a:ext cx="1287532"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fragment</a:t>
            </a:r>
            <a:endParaRPr lang="en-US" baseline="-25000" dirty="0">
              <a:latin typeface="Courier New" pitchFamily="49" charset="0"/>
              <a:cs typeface="Courier New" pitchFamily="49" charset="0"/>
            </a:endParaRPr>
          </a:p>
        </p:txBody>
      </p:sp>
      <p:sp>
        <p:nvSpPr>
          <p:cNvPr id="112" name="TextBox 111"/>
          <p:cNvSpPr txBox="1"/>
          <p:nvPr/>
        </p:nvSpPr>
        <p:spPr>
          <a:xfrm>
            <a:off x="4086602" y="4888468"/>
            <a:ext cx="2390398"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fragment’s color</a:t>
            </a:r>
            <a:endParaRPr lang="en-US" baseline="-25000" dirty="0">
              <a:latin typeface="Courier New" pitchFamily="49" charset="0"/>
              <a:cs typeface="Courier New" pitchFamily="49" charset="0"/>
            </a:endParaRPr>
          </a:p>
        </p:txBody>
      </p:sp>
      <p:sp>
        <p:nvSpPr>
          <p:cNvPr id="115" name="TextBox 114"/>
          <p:cNvSpPr txBox="1"/>
          <p:nvPr/>
        </p:nvSpPr>
        <p:spPr>
          <a:xfrm>
            <a:off x="6805656" y="4014821"/>
            <a:ext cx="1287532"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uniforms</a:t>
            </a:r>
            <a:endParaRPr lang="en-US" baseline="-25000" dirty="0">
              <a:latin typeface="Courier New" pitchFamily="49" charset="0"/>
              <a:cs typeface="Courier New" pitchFamily="49" charset="0"/>
            </a:endParaRPr>
          </a:p>
        </p:txBody>
      </p:sp>
      <p:sp>
        <p:nvSpPr>
          <p:cNvPr id="116" name="Down Arrow 115"/>
          <p:cNvSpPr/>
          <p:nvPr/>
        </p:nvSpPr>
        <p:spPr bwMode="auto">
          <a:xfrm rot="5400000">
            <a:off x="6463023" y="3945235"/>
            <a:ext cx="230382" cy="507228"/>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17" name="TextBox 116"/>
          <p:cNvSpPr txBox="1"/>
          <p:nvPr/>
        </p:nvSpPr>
        <p:spPr>
          <a:xfrm>
            <a:off x="6805656" y="4431268"/>
            <a:ext cx="1287532"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textures</a:t>
            </a:r>
            <a:endParaRPr lang="en-US" baseline="-25000" dirty="0">
              <a:latin typeface="Courier New" pitchFamily="49" charset="0"/>
              <a:cs typeface="Courier New" pitchFamily="49" charset="0"/>
            </a:endParaRPr>
          </a:p>
        </p:txBody>
      </p:sp>
      <p:sp>
        <p:nvSpPr>
          <p:cNvPr id="118" name="Down Arrow 117"/>
          <p:cNvSpPr/>
          <p:nvPr/>
        </p:nvSpPr>
        <p:spPr bwMode="auto">
          <a:xfrm rot="5400000">
            <a:off x="6463023" y="4361682"/>
            <a:ext cx="230382" cy="507228"/>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38</a:t>
            </a:fld>
            <a:endParaRPr lang="en-US"/>
          </a:p>
        </p:txBody>
      </p:sp>
    </p:spTree>
    <p:extLst>
      <p:ext uri="{BB962C8B-B14F-4D97-AF65-F5344CB8AC3E}">
        <p14:creationId xmlns:p14="http://schemas.microsoft.com/office/powerpoint/2010/main" val="21513946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646331"/>
          </a:xfrm>
          <a:prstGeom prst="rect">
            <a:avLst/>
          </a:prstGeom>
          <a:noFill/>
        </p:spPr>
        <p:txBody>
          <a:bodyPr wrap="square" rtlCol="0">
            <a:spAutoFit/>
          </a:bodyPr>
          <a:lstStyle/>
          <a:p>
            <a:pPr marL="285750" indent="-285750">
              <a:buFont typeface="Arial" pitchFamily="34" charset="0"/>
              <a:buChar char="•"/>
            </a:pPr>
            <a:r>
              <a:rPr lang="en-US" dirty="0" smtClean="0"/>
              <a:t>Example: </a:t>
            </a:r>
            <a:r>
              <a:rPr lang="en-US" dirty="0" err="1" smtClean="0"/>
              <a:t>Blinn-Phong</a:t>
            </a:r>
            <a:r>
              <a:rPr lang="en-US" dirty="0" smtClean="0"/>
              <a:t> Lighting</a:t>
            </a:r>
          </a:p>
          <a:p>
            <a:pPr marL="742950" lvl="1" indent="-285750">
              <a:buFont typeface="Arial" pitchFamily="34" charset="0"/>
              <a:buChar char="•"/>
            </a:pPr>
            <a:endParaRPr lang="en-US" i="1" dirty="0">
              <a:solidFill>
                <a:srgbClr val="FFC000"/>
              </a:solidFill>
            </a:endParaRPr>
          </a:p>
        </p:txBody>
      </p:sp>
      <p:pic>
        <p:nvPicPr>
          <p:cNvPr id="156674" name="Picture 2" descr="fig5_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95750" y="2743200"/>
            <a:ext cx="2381250" cy="1209676"/>
          </a:xfrm>
          <a:prstGeom prst="rect">
            <a:avLst/>
          </a:prstGeom>
          <a:noFill/>
          <a:extLst>
            <a:ext uri="{909E8E84-426E-40dd-AFC4-6F175D3DCCD1}">
              <a14:hiddenFill xmlns="" xmlns:a14="http://schemas.microsoft.com/office/drawing/2010/main">
                <a:solidFill>
                  <a:srgbClr val="FFFFFF"/>
                </a:solidFill>
              </a14:hiddenFill>
            </a:ext>
          </a:extLst>
        </p:spPr>
      </p:pic>
      <p:sp>
        <p:nvSpPr>
          <p:cNvPr id="39"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4"/>
              </a:rPr>
              <a:t>http://http.developer.nvidia.com/CgTutorial/cg_tutorial_chapter05.html</a:t>
            </a:r>
            <a:endParaRPr lang="en-US" sz="1000" dirty="0"/>
          </a:p>
        </p:txBody>
      </p:sp>
      <p:sp>
        <p:nvSpPr>
          <p:cNvPr id="41" name="Rectangle 3"/>
          <p:cNvSpPr txBox="1">
            <a:spLocks noChangeArrowheads="1"/>
          </p:cNvSpPr>
          <p:nvPr/>
        </p:nvSpPr>
        <p:spPr bwMode="auto">
          <a:xfrm>
            <a:off x="3276600" y="4267200"/>
            <a:ext cx="5029200" cy="1336884"/>
          </a:xfrm>
          <a:prstGeom prst="rect">
            <a:avLst/>
          </a:prstGeom>
          <a:noFill/>
          <a:ln w="9525">
            <a:noFill/>
            <a:miter lim="800000"/>
            <a:headEnd/>
            <a:tailEnd/>
          </a:ln>
        </p:spPr>
        <p:txBody>
          <a:bodyPr/>
          <a:lstStyle/>
          <a:p>
            <a:pPr marL="517525" indent="-403225">
              <a:spcBef>
                <a:spcPct val="20000"/>
              </a:spcBef>
              <a:buClr>
                <a:schemeClr val="accent2"/>
              </a:buClr>
              <a:buSzPct val="80000"/>
              <a:defRPr/>
            </a:pPr>
            <a:r>
              <a:rPr lang="en-US" sz="2800" kern="0" dirty="0" smtClean="0">
                <a:solidFill>
                  <a:schemeClr val="bg2">
                    <a:lumMod val="60000"/>
                    <a:lumOff val="40000"/>
                  </a:schemeClr>
                </a:solidFill>
                <a:latin typeface="Courier New" charset="0"/>
              </a:rPr>
              <a:t>float </a:t>
            </a:r>
            <a:r>
              <a:rPr lang="en-US" sz="2800" kern="0" dirty="0" smtClean="0">
                <a:solidFill>
                  <a:schemeClr val="tx2"/>
                </a:solidFill>
                <a:latin typeface="Courier New" charset="0"/>
              </a:rPr>
              <a:t>diffuse = </a:t>
            </a:r>
          </a:p>
          <a:p>
            <a:pPr marL="517525" indent="-403225">
              <a:spcBef>
                <a:spcPct val="20000"/>
              </a:spcBef>
              <a:buClr>
                <a:schemeClr val="accent2"/>
              </a:buClr>
              <a:buSzPct val="80000"/>
              <a:defRPr/>
            </a:pPr>
            <a:r>
              <a:rPr lang="en-US" sz="2800" kern="0" dirty="0">
                <a:solidFill>
                  <a:schemeClr val="tx2"/>
                </a:solidFill>
                <a:latin typeface="Courier New" charset="0"/>
              </a:rPr>
              <a:t> </a:t>
            </a:r>
            <a:r>
              <a:rPr lang="en-US" sz="2800" kern="0" dirty="0" smtClean="0">
                <a:solidFill>
                  <a:schemeClr val="tx2"/>
                </a:solidFill>
                <a:latin typeface="Courier New" charset="0"/>
              </a:rPr>
              <a:t> </a:t>
            </a:r>
            <a:r>
              <a:rPr lang="en-US" sz="2800" kern="0" dirty="0" smtClean="0">
                <a:solidFill>
                  <a:srgbClr val="D60093"/>
                </a:solidFill>
                <a:latin typeface="Courier New" charset="0"/>
              </a:rPr>
              <a:t>max</a:t>
            </a:r>
            <a:r>
              <a:rPr lang="en-US" sz="2800" kern="0" dirty="0" smtClean="0">
                <a:solidFill>
                  <a:schemeClr val="tx2"/>
                </a:solidFill>
                <a:latin typeface="Courier New" charset="0"/>
              </a:rPr>
              <a:t>(</a:t>
            </a:r>
            <a:r>
              <a:rPr lang="en-US" sz="2800" kern="0" dirty="0" smtClean="0">
                <a:solidFill>
                  <a:srgbClr val="D60093"/>
                </a:solidFill>
                <a:latin typeface="Courier New" charset="0"/>
              </a:rPr>
              <a:t>dot</a:t>
            </a:r>
            <a:r>
              <a:rPr lang="en-US" sz="2800" kern="0" dirty="0" smtClean="0">
                <a:solidFill>
                  <a:schemeClr val="tx2"/>
                </a:solidFill>
                <a:latin typeface="Courier New" charset="0"/>
              </a:rPr>
              <a:t>(N, L), 0.0);</a:t>
            </a:r>
            <a:endParaRPr lang="en-US" sz="2800" kern="0" dirty="0">
              <a:solidFill>
                <a:schemeClr val="tx2"/>
              </a:solidFill>
              <a:latin typeface="Courier New" charset="0"/>
            </a:endParaRPr>
          </a:p>
        </p:txBody>
      </p:sp>
      <p:sp>
        <p:nvSpPr>
          <p:cNvPr id="42" name="TextBox 41"/>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43" name="TextBox 42"/>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39</a:t>
            </a:fld>
            <a:endParaRPr lang="en-US"/>
          </a:p>
        </p:txBody>
      </p:sp>
    </p:spTree>
    <p:extLst>
      <p:ext uri="{BB962C8B-B14F-4D97-AF65-F5344CB8AC3E}">
        <p14:creationId xmlns:p14="http://schemas.microsoft.com/office/powerpoint/2010/main" val="3998566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p:txBody>
          <a:bodyPr/>
          <a:lstStyle/>
          <a:p>
            <a:r>
              <a:rPr lang="en-US" dirty="0"/>
              <a:t>Graphics Review:  Rendering</a:t>
            </a:r>
          </a:p>
        </p:txBody>
      </p:sp>
      <p:sp>
        <p:nvSpPr>
          <p:cNvPr id="103427" name="Rectangle 3"/>
          <p:cNvSpPr>
            <a:spLocks noGrp="1" noChangeArrowheads="1"/>
          </p:cNvSpPr>
          <p:nvPr>
            <p:ph type="body" idx="1"/>
          </p:nvPr>
        </p:nvSpPr>
        <p:spPr/>
        <p:txBody>
          <a:bodyPr/>
          <a:lstStyle/>
          <a:p>
            <a:pPr>
              <a:lnSpc>
                <a:spcPct val="90000"/>
              </a:lnSpc>
            </a:pPr>
            <a:r>
              <a:rPr lang="en-US"/>
              <a:t>Rendering</a:t>
            </a:r>
          </a:p>
          <a:p>
            <a:pPr lvl="1">
              <a:lnSpc>
                <a:spcPct val="90000"/>
              </a:lnSpc>
            </a:pPr>
            <a:r>
              <a:rPr lang="en-US"/>
              <a:t>Goal:  Assign color to pixels</a:t>
            </a:r>
          </a:p>
          <a:p>
            <a:pPr>
              <a:lnSpc>
                <a:spcPct val="90000"/>
              </a:lnSpc>
            </a:pPr>
            <a:r>
              <a:rPr lang="en-US"/>
              <a:t>Two Parts</a:t>
            </a:r>
          </a:p>
          <a:p>
            <a:pPr lvl="1">
              <a:lnSpc>
                <a:spcPct val="90000"/>
              </a:lnSpc>
            </a:pPr>
            <a:r>
              <a:rPr lang="en-US"/>
              <a:t>Visible surfaces</a:t>
            </a:r>
          </a:p>
          <a:p>
            <a:pPr lvl="2">
              <a:lnSpc>
                <a:spcPct val="90000"/>
              </a:lnSpc>
            </a:pPr>
            <a:r>
              <a:rPr lang="en-US"/>
              <a:t>What is in front of what for a given view</a:t>
            </a:r>
          </a:p>
          <a:p>
            <a:pPr lvl="1">
              <a:lnSpc>
                <a:spcPct val="90000"/>
              </a:lnSpc>
            </a:pPr>
            <a:r>
              <a:rPr lang="en-US"/>
              <a:t>Shading</a:t>
            </a:r>
          </a:p>
          <a:p>
            <a:pPr lvl="2">
              <a:lnSpc>
                <a:spcPct val="90000"/>
              </a:lnSpc>
            </a:pPr>
            <a:r>
              <a:rPr lang="en-US"/>
              <a:t>Simulate the interaction of material and light to produce a pixel color</a:t>
            </a:r>
          </a:p>
        </p:txBody>
      </p:sp>
      <p:sp>
        <p:nvSpPr>
          <p:cNvPr id="2" name="Slide Number Placeholder 1"/>
          <p:cNvSpPr>
            <a:spLocks noGrp="1"/>
          </p:cNvSpPr>
          <p:nvPr>
            <p:ph type="sldNum" sz="quarter" idx="11"/>
          </p:nvPr>
        </p:nvSpPr>
        <p:spPr/>
        <p:txBody>
          <a:bodyPr/>
          <a:lstStyle/>
          <a:p>
            <a:fld id="{048D3C82-491F-4F02-A89C-B40ED79CC886}" type="slidenum">
              <a:rPr lang="en-US" smtClean="0"/>
              <a:pPr/>
              <a:t>4</a:t>
            </a:fld>
            <a:endParaRPr lang="en-US"/>
          </a:p>
        </p:txBody>
      </p:sp>
    </p:spTree>
    <p:extLst>
      <p:ext uri="{BB962C8B-B14F-4D97-AF65-F5344CB8AC3E}">
        <p14:creationId xmlns:p14="http://schemas.microsoft.com/office/powerpoint/2010/main" val="50608166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5078313"/>
          </a:xfrm>
          <a:prstGeom prst="rect">
            <a:avLst/>
          </a:prstGeom>
          <a:noFill/>
        </p:spPr>
        <p:txBody>
          <a:bodyPr wrap="square" rtlCol="0">
            <a:spAutoFit/>
          </a:bodyPr>
          <a:lstStyle/>
          <a:p>
            <a:pPr marL="285750" indent="-285750">
              <a:buFont typeface="Arial" pitchFamily="34" charset="0"/>
              <a:buChar char="•"/>
            </a:pPr>
            <a:r>
              <a:rPr lang="en-US" dirty="0" smtClean="0"/>
              <a:t>Example: </a:t>
            </a:r>
            <a:r>
              <a:rPr lang="en-US" dirty="0" err="1"/>
              <a:t>Blinn-</a:t>
            </a:r>
            <a:r>
              <a:rPr lang="en-US" dirty="0" err="1" smtClean="0"/>
              <a:t>Phong</a:t>
            </a:r>
            <a:r>
              <a:rPr lang="en-US" dirty="0" smtClean="0"/>
              <a:t> Lighting</a:t>
            </a:r>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r>
              <a:rPr lang="en-US" dirty="0" smtClean="0"/>
              <a:t>Why not evaluate per-vertex and interpolate during rasterization?</a:t>
            </a:r>
          </a:p>
          <a:p>
            <a:pPr marL="742950" lvl="1" indent="-285750">
              <a:buFont typeface="Arial" pitchFamily="34" charset="0"/>
              <a:buChar char="•"/>
            </a:pPr>
            <a:endParaRPr lang="en-US" i="1" dirty="0">
              <a:solidFill>
                <a:srgbClr val="FFC000"/>
              </a:solidFill>
            </a:endParaRPr>
          </a:p>
        </p:txBody>
      </p:sp>
      <p:sp>
        <p:nvSpPr>
          <p:cNvPr id="39"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3"/>
              </a:rPr>
              <a:t>http://http.developer.nvidia.com/CgTutorial/cg_tutorial_chapter05.html</a:t>
            </a:r>
            <a:endParaRPr lang="en-US" sz="1000" dirty="0"/>
          </a:p>
        </p:txBody>
      </p:sp>
      <p:sp>
        <p:nvSpPr>
          <p:cNvPr id="41" name="Rectangle 3"/>
          <p:cNvSpPr txBox="1">
            <a:spLocks noChangeArrowheads="1"/>
          </p:cNvSpPr>
          <p:nvPr/>
        </p:nvSpPr>
        <p:spPr bwMode="auto">
          <a:xfrm>
            <a:off x="3276600" y="4267200"/>
            <a:ext cx="5029200" cy="1336884"/>
          </a:xfrm>
          <a:prstGeom prst="rect">
            <a:avLst/>
          </a:prstGeom>
          <a:noFill/>
          <a:ln w="9525">
            <a:noFill/>
            <a:miter lim="800000"/>
            <a:headEnd/>
            <a:tailEnd/>
          </a:ln>
        </p:spPr>
        <p:txBody>
          <a:bodyPr/>
          <a:lstStyle/>
          <a:p>
            <a:pPr marL="517525" indent="-403225">
              <a:spcBef>
                <a:spcPct val="20000"/>
              </a:spcBef>
              <a:buClr>
                <a:schemeClr val="accent2"/>
              </a:buClr>
              <a:buSzPct val="80000"/>
              <a:defRPr/>
            </a:pPr>
            <a:r>
              <a:rPr lang="en-US" sz="2800" kern="0" dirty="0" smtClean="0">
                <a:solidFill>
                  <a:schemeClr val="bg2">
                    <a:lumMod val="60000"/>
                    <a:lumOff val="40000"/>
                  </a:schemeClr>
                </a:solidFill>
                <a:latin typeface="Courier New" charset="0"/>
              </a:rPr>
              <a:t>float </a:t>
            </a:r>
            <a:r>
              <a:rPr lang="en-US" sz="2800" kern="0" dirty="0" smtClean="0">
                <a:solidFill>
                  <a:schemeClr val="tx2"/>
                </a:solidFill>
                <a:latin typeface="Courier New" charset="0"/>
              </a:rPr>
              <a:t>specular = </a:t>
            </a:r>
          </a:p>
          <a:p>
            <a:pPr marL="517525" indent="-403225">
              <a:spcBef>
                <a:spcPct val="20000"/>
              </a:spcBef>
              <a:buClr>
                <a:schemeClr val="accent2"/>
              </a:buClr>
              <a:buSzPct val="80000"/>
              <a:defRPr/>
            </a:pPr>
            <a:r>
              <a:rPr lang="en-US" sz="2800" kern="0" dirty="0">
                <a:solidFill>
                  <a:schemeClr val="tx2"/>
                </a:solidFill>
                <a:latin typeface="Courier New" charset="0"/>
              </a:rPr>
              <a:t> </a:t>
            </a:r>
            <a:r>
              <a:rPr lang="en-US" sz="2800" kern="0" dirty="0" smtClean="0">
                <a:solidFill>
                  <a:schemeClr val="tx2"/>
                </a:solidFill>
                <a:latin typeface="Courier New" charset="0"/>
              </a:rPr>
              <a:t> </a:t>
            </a:r>
            <a:r>
              <a:rPr lang="en-US" sz="2800" kern="0" dirty="0" smtClean="0">
                <a:solidFill>
                  <a:srgbClr val="D60093"/>
                </a:solidFill>
                <a:latin typeface="Courier New" charset="0"/>
              </a:rPr>
              <a:t>max</a:t>
            </a:r>
            <a:r>
              <a:rPr lang="en-US" sz="2800" kern="0" dirty="0" smtClean="0">
                <a:solidFill>
                  <a:schemeClr val="tx2"/>
                </a:solidFill>
                <a:latin typeface="Courier New" charset="0"/>
              </a:rPr>
              <a:t>(</a:t>
            </a:r>
            <a:r>
              <a:rPr lang="en-US" sz="2800" kern="0" dirty="0" err="1" smtClean="0">
                <a:solidFill>
                  <a:srgbClr val="D60093"/>
                </a:solidFill>
                <a:latin typeface="Courier New" charset="0"/>
              </a:rPr>
              <a:t>pow</a:t>
            </a:r>
            <a:r>
              <a:rPr lang="en-US" sz="2800" kern="0" dirty="0" smtClean="0">
                <a:solidFill>
                  <a:schemeClr val="tx2"/>
                </a:solidFill>
                <a:latin typeface="Courier New" charset="0"/>
              </a:rPr>
              <a:t>(</a:t>
            </a:r>
            <a:r>
              <a:rPr lang="en-US" sz="2800" kern="0" dirty="0" smtClean="0">
                <a:solidFill>
                  <a:srgbClr val="D60093"/>
                </a:solidFill>
                <a:latin typeface="Courier New" charset="0"/>
              </a:rPr>
              <a:t>dot</a:t>
            </a:r>
            <a:r>
              <a:rPr lang="en-US" sz="2800" kern="0" dirty="0" smtClean="0">
                <a:solidFill>
                  <a:schemeClr val="tx2"/>
                </a:solidFill>
                <a:latin typeface="Courier New" charset="0"/>
              </a:rPr>
              <a:t>(H, N), </a:t>
            </a:r>
            <a:r>
              <a:rPr lang="en-US" sz="2800" kern="0" dirty="0" err="1" smtClean="0">
                <a:solidFill>
                  <a:schemeClr val="tx2"/>
                </a:solidFill>
                <a:latin typeface="Courier New" charset="0"/>
              </a:rPr>
              <a:t>u_shininess</a:t>
            </a:r>
            <a:r>
              <a:rPr lang="en-US" sz="2800" kern="0" dirty="0" smtClean="0">
                <a:solidFill>
                  <a:schemeClr val="tx2"/>
                </a:solidFill>
                <a:latin typeface="Courier New" charset="0"/>
              </a:rPr>
              <a:t>), 0.0);</a:t>
            </a:r>
            <a:endParaRPr lang="en-US" sz="2800" kern="0" dirty="0">
              <a:solidFill>
                <a:schemeClr val="tx2"/>
              </a:solidFill>
              <a:latin typeface="Courier New" charset="0"/>
            </a:endParaRPr>
          </a:p>
        </p:txBody>
      </p:sp>
      <p:pic>
        <p:nvPicPr>
          <p:cNvPr id="179202" name="Picture 2" descr="fig5_13.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62400" y="2476652"/>
            <a:ext cx="2857500" cy="1438275"/>
          </a:xfrm>
          <a:prstGeom prst="rect">
            <a:avLst/>
          </a:prstGeom>
          <a:noFill/>
          <a:extLst>
            <a:ext uri="{909E8E84-426E-40dd-AFC4-6F175D3DCCD1}">
              <a14:hiddenFill xmlns="" xmlns:a14="http://schemas.microsoft.com/office/drawing/2010/main">
                <a:solidFill>
                  <a:srgbClr val="FFFFFF"/>
                </a:solidFill>
              </a14:hiddenFill>
            </a:ext>
          </a:extLst>
        </p:spPr>
      </p:pic>
      <p:sp>
        <p:nvSpPr>
          <p:cNvPr id="23" name="TextBox 22"/>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40" name="TextBox 39"/>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40</a:t>
            </a:fld>
            <a:endParaRPr lang="en-US"/>
          </a:p>
        </p:txBody>
      </p:sp>
    </p:spTree>
    <p:extLst>
      <p:ext uri="{BB962C8B-B14F-4D97-AF65-F5344CB8AC3E}">
        <p14:creationId xmlns:p14="http://schemas.microsoft.com/office/powerpoint/2010/main" val="35163763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1200329"/>
          </a:xfrm>
          <a:prstGeom prst="rect">
            <a:avLst/>
          </a:prstGeom>
          <a:noFill/>
        </p:spPr>
        <p:txBody>
          <a:bodyPr wrap="square" rtlCol="0">
            <a:spAutoFit/>
          </a:bodyPr>
          <a:lstStyle/>
          <a:p>
            <a:pPr marL="285750" indent="-285750">
              <a:buFont typeface="Arial" pitchFamily="34" charset="0"/>
              <a:buChar char="•"/>
            </a:pPr>
            <a:r>
              <a:rPr lang="en-US" dirty="0" smtClean="0"/>
              <a:t>Per-fragment vs. per-vertex lighting</a:t>
            </a:r>
          </a:p>
          <a:p>
            <a:pPr marL="285750" indent="-285750">
              <a:buFont typeface="Arial" pitchFamily="34" charset="0"/>
              <a:buChar char="•"/>
            </a:pPr>
            <a:endParaRPr lang="en-US" dirty="0"/>
          </a:p>
          <a:p>
            <a:pPr marL="285750" indent="-285750">
              <a:buFont typeface="Arial" pitchFamily="34" charset="0"/>
              <a:buChar char="•"/>
            </a:pPr>
            <a:r>
              <a:rPr lang="en-US" dirty="0" smtClean="0"/>
              <a:t>Which is which?</a:t>
            </a:r>
          </a:p>
          <a:p>
            <a:pPr marL="742950" lvl="1" indent="-285750">
              <a:buFont typeface="Arial" pitchFamily="34" charset="0"/>
              <a:buChar char="•"/>
            </a:pPr>
            <a:endParaRPr lang="en-US" i="1" dirty="0">
              <a:solidFill>
                <a:srgbClr val="FFC000"/>
              </a:solidFill>
            </a:endParaRPr>
          </a:p>
        </p:txBody>
      </p:sp>
      <p:sp>
        <p:nvSpPr>
          <p:cNvPr id="39" name="Text Box 4"/>
          <p:cNvSpPr txBox="1">
            <a:spLocks noChangeArrowheads="1"/>
          </p:cNvSpPr>
          <p:nvPr/>
        </p:nvSpPr>
        <p:spPr bwMode="auto">
          <a:xfrm>
            <a:off x="76200" y="6659946"/>
            <a:ext cx="9144000" cy="2308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900" dirty="0" smtClean="0"/>
              <a:t>Screenshot and demo by Eric Haines and Gundega Dekena. Udacity </a:t>
            </a:r>
            <a:r>
              <a:rPr lang="en-US" sz="900" dirty="0" smtClean="0">
                <a:hlinkClick r:id="rId3"/>
              </a:rPr>
              <a:t>Interactive 3D Graphics</a:t>
            </a:r>
            <a:r>
              <a:rPr lang="en-US" sz="900" dirty="0" smtClean="0"/>
              <a:t>.</a:t>
            </a:r>
            <a:endParaRPr lang="en-US" sz="900" dirty="0"/>
          </a:p>
        </p:txBody>
      </p:sp>
      <p:sp>
        <p:nvSpPr>
          <p:cNvPr id="23" name="TextBox 22"/>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40" name="TextBox 39"/>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41</a:t>
            </a:fld>
            <a:endParaRPr lang="en-US"/>
          </a:p>
        </p:txBody>
      </p:sp>
      <p:pic>
        <p:nvPicPr>
          <p:cNvPr id="4" name="Picture 3">
            <a:hlinkClick r:id="rId4"/>
          </p:cNvPr>
          <p:cNvPicPr>
            <a:picLocks noChangeAspect="1"/>
          </p:cNvPicPr>
          <p:nvPr/>
        </p:nvPicPr>
        <p:blipFill>
          <a:blip r:embed="rId5"/>
          <a:stretch>
            <a:fillRect/>
          </a:stretch>
        </p:blipFill>
        <p:spPr>
          <a:xfrm>
            <a:off x="2845950" y="2699986"/>
            <a:ext cx="3596959" cy="2239616"/>
          </a:xfrm>
          <a:prstGeom prst="rect">
            <a:avLst/>
          </a:prstGeom>
        </p:spPr>
      </p:pic>
      <p:pic>
        <p:nvPicPr>
          <p:cNvPr id="5" name="Picture 4">
            <a:hlinkClick r:id="rId4"/>
          </p:cNvPr>
          <p:cNvPicPr>
            <a:picLocks noChangeAspect="1"/>
          </p:cNvPicPr>
          <p:nvPr/>
        </p:nvPicPr>
        <p:blipFill>
          <a:blip r:embed="rId6"/>
          <a:stretch>
            <a:fillRect/>
          </a:stretch>
        </p:blipFill>
        <p:spPr>
          <a:xfrm>
            <a:off x="5486400" y="4196675"/>
            <a:ext cx="3596959" cy="2239616"/>
          </a:xfrm>
          <a:prstGeom prst="rect">
            <a:avLst/>
          </a:prstGeom>
        </p:spPr>
      </p:pic>
    </p:spTree>
    <p:extLst>
      <p:ext uri="{BB962C8B-B14F-4D97-AF65-F5344CB8AC3E}">
        <p14:creationId xmlns:p14="http://schemas.microsoft.com/office/powerpoint/2010/main" val="6806120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646331"/>
          </a:xfrm>
          <a:prstGeom prst="rect">
            <a:avLst/>
          </a:prstGeom>
          <a:noFill/>
        </p:spPr>
        <p:txBody>
          <a:bodyPr wrap="square" rtlCol="0">
            <a:spAutoFit/>
          </a:bodyPr>
          <a:lstStyle/>
          <a:p>
            <a:pPr marL="285750" indent="-285750">
              <a:buFont typeface="Arial" pitchFamily="34" charset="0"/>
              <a:buChar char="•"/>
            </a:pPr>
            <a:r>
              <a:rPr lang="en-US" dirty="0" smtClean="0"/>
              <a:t>Example:  Texture Mapping</a:t>
            </a:r>
          </a:p>
          <a:p>
            <a:pPr marL="742950" lvl="1" indent="-285750">
              <a:buFont typeface="Arial" pitchFamily="34" charset="0"/>
              <a:buChar char="•"/>
            </a:pPr>
            <a:endParaRPr lang="en-US" i="1" dirty="0">
              <a:solidFill>
                <a:srgbClr val="FFC000"/>
              </a:solidFill>
            </a:endParaRPr>
          </a:p>
        </p:txBody>
      </p:sp>
      <p:pic>
        <p:nvPicPr>
          <p:cNvPr id="1812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2800" y="2849658"/>
            <a:ext cx="5329677" cy="30177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a:t>
            </a:r>
            <a:r>
              <a:rPr lang="en-US" sz="1000" dirty="0"/>
              <a:t>from </a:t>
            </a:r>
            <a:r>
              <a:rPr lang="en-US" sz="1000" dirty="0">
                <a:hlinkClick r:id="rId4"/>
              </a:rPr>
              <a:t>http://www.realtimerendering.com</a:t>
            </a:r>
            <a:r>
              <a:rPr lang="en-US" sz="1000" dirty="0" smtClean="0">
                <a:hlinkClick r:id="rId4"/>
              </a:rPr>
              <a:t>/</a:t>
            </a:r>
            <a:endParaRPr lang="en-US" sz="1000" dirty="0"/>
          </a:p>
        </p:txBody>
      </p:sp>
      <p:sp>
        <p:nvSpPr>
          <p:cNvPr id="23" name="TextBox 22"/>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40" name="TextBox 39"/>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42</a:t>
            </a:fld>
            <a:endParaRPr lang="en-US"/>
          </a:p>
        </p:txBody>
      </p:sp>
    </p:spTree>
    <p:extLst>
      <p:ext uri="{BB962C8B-B14F-4D97-AF65-F5344CB8AC3E}">
        <p14:creationId xmlns:p14="http://schemas.microsoft.com/office/powerpoint/2010/main" val="21717099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646331"/>
          </a:xfrm>
          <a:prstGeom prst="rect">
            <a:avLst/>
          </a:prstGeom>
          <a:noFill/>
        </p:spPr>
        <p:txBody>
          <a:bodyPr wrap="square" rtlCol="0">
            <a:spAutoFit/>
          </a:bodyPr>
          <a:lstStyle/>
          <a:p>
            <a:pPr marL="285750" indent="-285750">
              <a:buFont typeface="Arial" pitchFamily="34" charset="0"/>
              <a:buChar char="•"/>
            </a:pPr>
            <a:r>
              <a:rPr lang="en-US" dirty="0" smtClean="0"/>
              <a:t>Lighting and texture mapping</a:t>
            </a:r>
          </a:p>
          <a:p>
            <a:pPr marL="742950" lvl="1" indent="-285750">
              <a:buFont typeface="Arial" pitchFamily="34" charset="0"/>
              <a:buChar char="•"/>
            </a:pPr>
            <a:endParaRPr lang="en-US" i="1" dirty="0">
              <a:solidFill>
                <a:srgbClr val="FFC000"/>
              </a:solidFill>
            </a:endParaRPr>
          </a:p>
        </p:txBody>
      </p:sp>
      <p:sp>
        <p:nvSpPr>
          <p:cNvPr id="23" name="TextBox 22"/>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40" name="TextBox 39"/>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1"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from </a:t>
            </a:r>
            <a:r>
              <a:rPr lang="en-US" sz="1000" dirty="0">
                <a:hlinkClick r:id="rId3"/>
              </a:rPr>
              <a:t>http://www.virtualglobebook.com/</a:t>
            </a:r>
            <a:endParaRPr lang="en-US" sz="1000" dirty="0"/>
          </a:p>
        </p:txBody>
      </p:sp>
      <p:pic>
        <p:nvPicPr>
          <p:cNvPr id="26"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96705" y="3235133"/>
            <a:ext cx="2087289" cy="156546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27"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38608" y="3235133"/>
            <a:ext cx="2087289" cy="156546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39"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980511" y="3235133"/>
            <a:ext cx="2087289" cy="156546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43</a:t>
            </a:fld>
            <a:endParaRPr lang="en-US"/>
          </a:p>
        </p:txBody>
      </p:sp>
    </p:spTree>
    <p:extLst>
      <p:ext uri="{BB962C8B-B14F-4D97-AF65-F5344CB8AC3E}">
        <p14:creationId xmlns:p14="http://schemas.microsoft.com/office/powerpoint/2010/main" val="9604507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646331"/>
          </a:xfrm>
          <a:prstGeom prst="rect">
            <a:avLst/>
          </a:prstGeom>
          <a:noFill/>
        </p:spPr>
        <p:txBody>
          <a:bodyPr wrap="square" rtlCol="0">
            <a:spAutoFit/>
          </a:bodyPr>
          <a:lstStyle/>
          <a:p>
            <a:pPr marL="285750" indent="-285750">
              <a:buFont typeface="Arial" pitchFamily="34" charset="0"/>
              <a:buChar char="•"/>
            </a:pPr>
            <a:r>
              <a:rPr lang="en-US" dirty="0" smtClean="0"/>
              <a:t>Example:  Bump mapping</a:t>
            </a:r>
          </a:p>
          <a:p>
            <a:pPr marL="742950" lvl="1" indent="-285750">
              <a:buFont typeface="Arial" pitchFamily="34" charset="0"/>
              <a:buChar char="•"/>
            </a:pPr>
            <a:endParaRPr lang="en-US" i="1" dirty="0">
              <a:solidFill>
                <a:srgbClr val="FFC000"/>
              </a:solidFill>
            </a:endParaRPr>
          </a:p>
        </p:txBody>
      </p:sp>
      <p:sp>
        <p:nvSpPr>
          <p:cNvPr id="21" name="TextBox 20"/>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3" name="TextBox 22"/>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pic>
        <p:nvPicPr>
          <p:cNvPr id="1822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2286000"/>
            <a:ext cx="6096000" cy="4572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44</a:t>
            </a:fld>
            <a:endParaRPr lang="en-US"/>
          </a:p>
        </p:txBody>
      </p:sp>
    </p:spTree>
    <p:extLst>
      <p:ext uri="{BB962C8B-B14F-4D97-AF65-F5344CB8AC3E}">
        <p14:creationId xmlns:p14="http://schemas.microsoft.com/office/powerpoint/2010/main" val="5231479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646331"/>
          </a:xfrm>
          <a:prstGeom prst="rect">
            <a:avLst/>
          </a:prstGeom>
          <a:noFill/>
        </p:spPr>
        <p:txBody>
          <a:bodyPr wrap="square" rtlCol="0">
            <a:spAutoFit/>
          </a:bodyPr>
          <a:lstStyle/>
          <a:p>
            <a:pPr marL="285750" indent="-285750">
              <a:buFont typeface="Arial" pitchFamily="34" charset="0"/>
              <a:buChar char="•"/>
            </a:pPr>
            <a:r>
              <a:rPr lang="en-US" dirty="0" smtClean="0"/>
              <a:t>Example:  Bump mapping</a:t>
            </a:r>
          </a:p>
          <a:p>
            <a:pPr marL="742950" lvl="1" indent="-285750">
              <a:buFont typeface="Arial" pitchFamily="34" charset="0"/>
              <a:buChar char="•"/>
            </a:pPr>
            <a:endParaRPr lang="en-US" i="1" dirty="0">
              <a:solidFill>
                <a:srgbClr val="FFC000"/>
              </a:solidFill>
            </a:endParaRPr>
          </a:p>
        </p:txBody>
      </p:sp>
      <p:sp>
        <p:nvSpPr>
          <p:cNvPr id="21" name="TextBox 20"/>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3" name="TextBox 22"/>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pic>
        <p:nvPicPr>
          <p:cNvPr id="1832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2286000"/>
            <a:ext cx="6096000" cy="4572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45</a:t>
            </a:fld>
            <a:endParaRPr lang="en-US"/>
          </a:p>
        </p:txBody>
      </p:sp>
    </p:spTree>
    <p:extLst>
      <p:ext uri="{BB962C8B-B14F-4D97-AF65-F5344CB8AC3E}">
        <p14:creationId xmlns:p14="http://schemas.microsoft.com/office/powerpoint/2010/main" val="32320241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102" name="TextBox 101"/>
          <p:cNvSpPr txBox="1"/>
          <p:nvPr/>
        </p:nvSpPr>
        <p:spPr>
          <a:xfrm>
            <a:off x="2819400" y="1764268"/>
            <a:ext cx="5943600" cy="369332"/>
          </a:xfrm>
          <a:prstGeom prst="rect">
            <a:avLst/>
          </a:prstGeom>
          <a:noFill/>
        </p:spPr>
        <p:txBody>
          <a:bodyPr wrap="square" rtlCol="0">
            <a:spAutoFit/>
          </a:bodyPr>
          <a:lstStyle/>
          <a:p>
            <a:pPr marL="285750" indent="-285750">
              <a:buFont typeface="Arial" pitchFamily="34" charset="0"/>
              <a:buChar char="•"/>
            </a:pPr>
            <a:r>
              <a:rPr lang="en-US" dirty="0" smtClean="0"/>
              <a:t>Example</a:t>
            </a:r>
            <a:r>
              <a:rPr lang="en-US" dirty="0"/>
              <a:t>: </a:t>
            </a:r>
            <a:r>
              <a:rPr lang="en-US" dirty="0" smtClean="0"/>
              <a:t>Specular map</a:t>
            </a:r>
            <a:endParaRPr lang="en-US" i="1" dirty="0">
              <a:solidFill>
                <a:srgbClr val="FFC000"/>
              </a:solidFill>
            </a:endParaRPr>
          </a:p>
        </p:txBody>
      </p:sp>
      <p:sp>
        <p:nvSpPr>
          <p:cNvPr id="39" name="TextBox 38"/>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40" name="TextBox 39"/>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42" name="TextBox 41"/>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44" name="TextBox 43"/>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45" name="TextBox 44"/>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46" name="TextBox 45"/>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47" name="Down Arrow 46"/>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8" name="Down Arrow 47"/>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Down Arrow 48"/>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0" name="Down Arrow 49"/>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2" name="Down Arrow 51"/>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3" name="Down Arrow 52"/>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Slide Number Placeholder 3"/>
          <p:cNvSpPr>
            <a:spLocks noGrp="1"/>
          </p:cNvSpPr>
          <p:nvPr>
            <p:ph type="sldNum" sz="quarter" idx="11"/>
          </p:nvPr>
        </p:nvSpPr>
        <p:spPr/>
        <p:txBody>
          <a:bodyPr/>
          <a:lstStyle/>
          <a:p>
            <a:fld id="{048D3C82-491F-4F02-A89C-B40ED79CC886}" type="slidenum">
              <a:rPr lang="en-US" smtClean="0"/>
              <a:pPr/>
              <a:t>46</a:t>
            </a:fld>
            <a:endParaRPr lang="en-US"/>
          </a:p>
        </p:txBody>
      </p:sp>
      <p:sp>
        <p:nvSpPr>
          <p:cNvPr id="25" name="TextBox 24"/>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Down Arrow 28"/>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0" name="Text Box 4"/>
          <p:cNvSpPr txBox="1">
            <a:spLocks noChangeArrowheads="1"/>
          </p:cNvSpPr>
          <p:nvPr/>
        </p:nvSpPr>
        <p:spPr bwMode="auto">
          <a:xfrm>
            <a:off x="76200" y="6659946"/>
            <a:ext cx="9144000" cy="2308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900" dirty="0" smtClean="0"/>
              <a:t>Screenshot and demo by Eric Haines and Gundega Dekena. Udacity </a:t>
            </a:r>
            <a:r>
              <a:rPr lang="en-US" sz="900" dirty="0" smtClean="0">
                <a:hlinkClick r:id="rId3"/>
              </a:rPr>
              <a:t>Interactive 3D Graphics</a:t>
            </a:r>
            <a:r>
              <a:rPr lang="en-US" sz="900" dirty="0" smtClean="0"/>
              <a:t>.</a:t>
            </a:r>
            <a:endParaRPr lang="en-US" sz="900" dirty="0"/>
          </a:p>
        </p:txBody>
      </p:sp>
      <p:pic>
        <p:nvPicPr>
          <p:cNvPr id="3" name="Picture 2">
            <a:hlinkClick r:id="rId4"/>
          </p:cNvPr>
          <p:cNvPicPr>
            <a:picLocks noChangeAspect="1"/>
          </p:cNvPicPr>
          <p:nvPr/>
        </p:nvPicPr>
        <p:blipFill>
          <a:blip r:embed="rId5"/>
          <a:stretch>
            <a:fillRect/>
          </a:stretch>
        </p:blipFill>
        <p:spPr>
          <a:xfrm>
            <a:off x="3207644" y="2360406"/>
            <a:ext cx="5646554" cy="3495105"/>
          </a:xfrm>
          <a:prstGeom prst="rect">
            <a:avLst/>
          </a:prstGeom>
        </p:spPr>
      </p:pic>
    </p:spTree>
    <p:extLst>
      <p:ext uri="{BB962C8B-B14F-4D97-AF65-F5344CB8AC3E}">
        <p14:creationId xmlns:p14="http://schemas.microsoft.com/office/powerpoint/2010/main" val="5104823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102" name="TextBox 101"/>
          <p:cNvSpPr txBox="1"/>
          <p:nvPr/>
        </p:nvSpPr>
        <p:spPr>
          <a:xfrm>
            <a:off x="2819400" y="1764268"/>
            <a:ext cx="5943600" cy="369332"/>
          </a:xfrm>
          <a:prstGeom prst="rect">
            <a:avLst/>
          </a:prstGeom>
          <a:noFill/>
        </p:spPr>
        <p:txBody>
          <a:bodyPr wrap="square" rtlCol="0">
            <a:spAutoFit/>
          </a:bodyPr>
          <a:lstStyle/>
          <a:p>
            <a:pPr marL="285750" indent="-285750">
              <a:buFont typeface="Arial" pitchFamily="34" charset="0"/>
              <a:buChar char="•"/>
            </a:pPr>
            <a:r>
              <a:rPr lang="en-US" dirty="0" smtClean="0"/>
              <a:t>Example</a:t>
            </a:r>
            <a:r>
              <a:rPr lang="en-US" dirty="0"/>
              <a:t>: Non-Photorealistic </a:t>
            </a:r>
            <a:r>
              <a:rPr lang="en-US" dirty="0" smtClean="0"/>
              <a:t>Rendering (NPR)</a:t>
            </a:r>
            <a:endParaRPr lang="en-US" i="1" dirty="0">
              <a:solidFill>
                <a:srgbClr val="FFC000"/>
              </a:solidFill>
            </a:endParaRPr>
          </a:p>
        </p:txBody>
      </p:sp>
      <p:sp>
        <p:nvSpPr>
          <p:cNvPr id="39" name="TextBox 38"/>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40" name="TextBox 39"/>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42" name="TextBox 41"/>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44" name="TextBox 43"/>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45" name="TextBox 44"/>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46" name="TextBox 45"/>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47" name="Down Arrow 46"/>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8" name="Down Arrow 47"/>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Down Arrow 48"/>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0" name="Down Arrow 49"/>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2" name="Down Arrow 51"/>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3" name="Down Arrow 52"/>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Slide Number Placeholder 3"/>
          <p:cNvSpPr>
            <a:spLocks noGrp="1"/>
          </p:cNvSpPr>
          <p:nvPr>
            <p:ph type="sldNum" sz="quarter" idx="11"/>
          </p:nvPr>
        </p:nvSpPr>
        <p:spPr/>
        <p:txBody>
          <a:bodyPr/>
          <a:lstStyle/>
          <a:p>
            <a:fld id="{048D3C82-491F-4F02-A89C-B40ED79CC886}" type="slidenum">
              <a:rPr lang="en-US" smtClean="0"/>
              <a:pPr/>
              <a:t>47</a:t>
            </a:fld>
            <a:endParaRPr lang="en-US"/>
          </a:p>
        </p:txBody>
      </p:sp>
      <p:sp>
        <p:nvSpPr>
          <p:cNvPr id="25" name="TextBox 24"/>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Down Arrow 28"/>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0" name="Text Box 4"/>
          <p:cNvSpPr txBox="1">
            <a:spLocks noChangeArrowheads="1"/>
          </p:cNvSpPr>
          <p:nvPr/>
        </p:nvSpPr>
        <p:spPr bwMode="auto">
          <a:xfrm>
            <a:off x="76200" y="6659946"/>
            <a:ext cx="9144000" cy="2308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900" dirty="0" smtClean="0"/>
              <a:t>Screenshot and demo by Eric Haines and Gundega Dekena. Udacity </a:t>
            </a:r>
            <a:r>
              <a:rPr lang="en-US" sz="900" dirty="0" smtClean="0">
                <a:hlinkClick r:id="rId3"/>
              </a:rPr>
              <a:t>Interactive 3D Graphics</a:t>
            </a:r>
            <a:r>
              <a:rPr lang="en-US" sz="900" dirty="0" smtClean="0"/>
              <a:t>.</a:t>
            </a:r>
            <a:endParaRPr lang="en-US" sz="900" dirty="0"/>
          </a:p>
        </p:txBody>
      </p:sp>
      <p:pic>
        <p:nvPicPr>
          <p:cNvPr id="5" name="Picture 4">
            <a:hlinkClick r:id="rId4"/>
          </p:cNvPr>
          <p:cNvPicPr>
            <a:picLocks noChangeAspect="1"/>
          </p:cNvPicPr>
          <p:nvPr/>
        </p:nvPicPr>
        <p:blipFill>
          <a:blip r:embed="rId5"/>
          <a:stretch>
            <a:fillRect/>
          </a:stretch>
        </p:blipFill>
        <p:spPr>
          <a:xfrm>
            <a:off x="2822275" y="2519427"/>
            <a:ext cx="5915851" cy="3543795"/>
          </a:xfrm>
          <a:prstGeom prst="rect">
            <a:avLst/>
          </a:prstGeom>
        </p:spPr>
      </p:pic>
    </p:spTree>
    <p:extLst>
      <p:ext uri="{BB962C8B-B14F-4D97-AF65-F5344CB8AC3E}">
        <p14:creationId xmlns:p14="http://schemas.microsoft.com/office/powerpoint/2010/main" val="35442510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102" name="TextBox 101"/>
          <p:cNvSpPr txBox="1"/>
          <p:nvPr/>
        </p:nvSpPr>
        <p:spPr>
          <a:xfrm>
            <a:off x="2819400" y="1764268"/>
            <a:ext cx="5943600" cy="369332"/>
          </a:xfrm>
          <a:prstGeom prst="rect">
            <a:avLst/>
          </a:prstGeom>
          <a:noFill/>
        </p:spPr>
        <p:txBody>
          <a:bodyPr wrap="square" rtlCol="0">
            <a:spAutoFit/>
          </a:bodyPr>
          <a:lstStyle/>
          <a:p>
            <a:pPr marL="285750" indent="-285750">
              <a:buFont typeface="Arial" pitchFamily="34" charset="0"/>
              <a:buChar char="•"/>
            </a:pPr>
            <a:r>
              <a:rPr lang="en-US" dirty="0" smtClean="0"/>
              <a:t>Example</a:t>
            </a:r>
            <a:r>
              <a:rPr lang="en-US" dirty="0"/>
              <a:t>: </a:t>
            </a:r>
            <a:r>
              <a:rPr lang="en-US" dirty="0" smtClean="0"/>
              <a:t>Reflection mapping</a:t>
            </a:r>
            <a:endParaRPr lang="en-US" i="1" dirty="0">
              <a:solidFill>
                <a:srgbClr val="FFC000"/>
              </a:solidFill>
            </a:endParaRPr>
          </a:p>
        </p:txBody>
      </p:sp>
      <p:sp>
        <p:nvSpPr>
          <p:cNvPr id="39" name="TextBox 38"/>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40" name="TextBox 39"/>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42" name="TextBox 41"/>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44" name="TextBox 43"/>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45" name="TextBox 44"/>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46" name="TextBox 45"/>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47" name="Down Arrow 46"/>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8" name="Down Arrow 47"/>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Down Arrow 48"/>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0" name="Down Arrow 49"/>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2" name="Down Arrow 51"/>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3" name="Down Arrow 52"/>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Slide Number Placeholder 3"/>
          <p:cNvSpPr>
            <a:spLocks noGrp="1"/>
          </p:cNvSpPr>
          <p:nvPr>
            <p:ph type="sldNum" sz="quarter" idx="11"/>
          </p:nvPr>
        </p:nvSpPr>
        <p:spPr/>
        <p:txBody>
          <a:bodyPr/>
          <a:lstStyle/>
          <a:p>
            <a:fld id="{048D3C82-491F-4F02-A89C-B40ED79CC886}" type="slidenum">
              <a:rPr lang="en-US" smtClean="0"/>
              <a:pPr/>
              <a:t>48</a:t>
            </a:fld>
            <a:endParaRPr lang="en-US"/>
          </a:p>
        </p:txBody>
      </p:sp>
      <p:sp>
        <p:nvSpPr>
          <p:cNvPr id="25" name="TextBox 24"/>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Down Arrow 28"/>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0" name="Text Box 4"/>
          <p:cNvSpPr txBox="1">
            <a:spLocks noChangeArrowheads="1"/>
          </p:cNvSpPr>
          <p:nvPr/>
        </p:nvSpPr>
        <p:spPr bwMode="auto">
          <a:xfrm>
            <a:off x="76200" y="6659946"/>
            <a:ext cx="9144000" cy="2308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900" dirty="0" smtClean="0"/>
              <a:t>Screenshot and demo by Eric Haines and Gundega Dekena. Udacity </a:t>
            </a:r>
            <a:r>
              <a:rPr lang="en-US" sz="900" dirty="0" smtClean="0">
                <a:hlinkClick r:id="rId3"/>
              </a:rPr>
              <a:t>Interactive 3D Graphics</a:t>
            </a:r>
            <a:r>
              <a:rPr lang="en-US" sz="900" dirty="0" smtClean="0"/>
              <a:t>.</a:t>
            </a:r>
            <a:endParaRPr lang="en-US" sz="900" dirty="0"/>
          </a:p>
        </p:txBody>
      </p:sp>
      <p:pic>
        <p:nvPicPr>
          <p:cNvPr id="3" name="Picture 2">
            <a:hlinkClick r:id="rId4"/>
          </p:cNvPr>
          <p:cNvPicPr>
            <a:picLocks noChangeAspect="1"/>
          </p:cNvPicPr>
          <p:nvPr/>
        </p:nvPicPr>
        <p:blipFill>
          <a:blip r:embed="rId5"/>
          <a:stretch>
            <a:fillRect/>
          </a:stretch>
        </p:blipFill>
        <p:spPr>
          <a:xfrm>
            <a:off x="3213394" y="2469284"/>
            <a:ext cx="5422060" cy="3245378"/>
          </a:xfrm>
          <a:prstGeom prst="rect">
            <a:avLst/>
          </a:prstGeom>
        </p:spPr>
      </p:pic>
    </p:spTree>
    <p:extLst>
      <p:ext uri="{BB962C8B-B14F-4D97-AF65-F5344CB8AC3E}">
        <p14:creationId xmlns:p14="http://schemas.microsoft.com/office/powerpoint/2010/main" val="10498985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102" name="TextBox 101"/>
          <p:cNvSpPr txBox="1"/>
          <p:nvPr/>
        </p:nvSpPr>
        <p:spPr>
          <a:xfrm>
            <a:off x="2819400" y="1764268"/>
            <a:ext cx="5943600" cy="369332"/>
          </a:xfrm>
          <a:prstGeom prst="rect">
            <a:avLst/>
          </a:prstGeom>
          <a:noFill/>
        </p:spPr>
        <p:txBody>
          <a:bodyPr wrap="square" rtlCol="0">
            <a:spAutoFit/>
          </a:bodyPr>
          <a:lstStyle/>
          <a:p>
            <a:pPr marL="285750" indent="-285750">
              <a:buFont typeface="Arial" pitchFamily="34" charset="0"/>
              <a:buChar char="•"/>
            </a:pPr>
            <a:r>
              <a:rPr lang="en-US" dirty="0" smtClean="0"/>
              <a:t>More examples</a:t>
            </a:r>
            <a:endParaRPr lang="en-US" i="1" dirty="0">
              <a:solidFill>
                <a:srgbClr val="FFC000"/>
              </a:solidFill>
            </a:endParaRPr>
          </a:p>
        </p:txBody>
      </p:sp>
      <p:sp>
        <p:nvSpPr>
          <p:cNvPr id="39" name="TextBox 38"/>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40" name="TextBox 39"/>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42" name="TextBox 41"/>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44" name="TextBox 43"/>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45" name="TextBox 44"/>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46" name="TextBox 45"/>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47" name="Down Arrow 46"/>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8" name="Down Arrow 47"/>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Down Arrow 48"/>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0" name="Down Arrow 49"/>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2" name="Down Arrow 51"/>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3" name="Down Arrow 52"/>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Slide Number Placeholder 3"/>
          <p:cNvSpPr>
            <a:spLocks noGrp="1"/>
          </p:cNvSpPr>
          <p:nvPr>
            <p:ph type="sldNum" sz="quarter" idx="11"/>
          </p:nvPr>
        </p:nvSpPr>
        <p:spPr/>
        <p:txBody>
          <a:bodyPr/>
          <a:lstStyle/>
          <a:p>
            <a:fld id="{048D3C82-491F-4F02-A89C-B40ED79CC886}" type="slidenum">
              <a:rPr lang="en-US" smtClean="0"/>
              <a:pPr/>
              <a:t>49</a:t>
            </a:fld>
            <a:endParaRPr lang="en-US"/>
          </a:p>
        </p:txBody>
      </p:sp>
      <p:sp>
        <p:nvSpPr>
          <p:cNvPr id="25" name="Text Box 4"/>
          <p:cNvSpPr txBox="1">
            <a:spLocks noChangeArrowheads="1"/>
          </p:cNvSpPr>
          <p:nvPr/>
        </p:nvSpPr>
        <p:spPr bwMode="auto">
          <a:xfrm>
            <a:off x="76200" y="6659946"/>
            <a:ext cx="9144000" cy="2308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900" dirty="0" smtClean="0"/>
              <a:t>Screenshot and demo by Eric Haines and Gundega Dekena. Udacity </a:t>
            </a:r>
            <a:r>
              <a:rPr lang="en-US" sz="900" dirty="0" smtClean="0">
                <a:hlinkClick r:id="rId3"/>
              </a:rPr>
              <a:t>Interactive 3D Graphics</a:t>
            </a:r>
            <a:r>
              <a:rPr lang="en-US" sz="900" dirty="0" smtClean="0"/>
              <a:t>.</a:t>
            </a:r>
            <a:endParaRPr lang="en-US" sz="900" dirty="0"/>
          </a:p>
        </p:txBody>
      </p:sp>
      <p:sp>
        <p:nvSpPr>
          <p:cNvPr id="28" name="TextBox 27"/>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9" name="TextBox 28"/>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30" name="Down Arrow 29"/>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pic>
        <p:nvPicPr>
          <p:cNvPr id="5" name="Picture 4">
            <a:hlinkClick r:id="rId4"/>
          </p:cNvPr>
          <p:cNvPicPr>
            <a:picLocks noChangeAspect="1"/>
          </p:cNvPicPr>
          <p:nvPr/>
        </p:nvPicPr>
        <p:blipFill>
          <a:blip r:embed="rId5"/>
          <a:stretch>
            <a:fillRect/>
          </a:stretch>
        </p:blipFill>
        <p:spPr>
          <a:xfrm>
            <a:off x="5162037" y="2460486"/>
            <a:ext cx="3600963" cy="2024376"/>
          </a:xfrm>
          <a:prstGeom prst="rect">
            <a:avLst/>
          </a:prstGeom>
        </p:spPr>
      </p:pic>
      <p:sp>
        <p:nvSpPr>
          <p:cNvPr id="6" name="TextBox 5"/>
          <p:cNvSpPr txBox="1"/>
          <p:nvPr/>
        </p:nvSpPr>
        <p:spPr>
          <a:xfrm>
            <a:off x="6671413" y="4439584"/>
            <a:ext cx="582211" cy="369332"/>
          </a:xfrm>
          <a:prstGeom prst="rect">
            <a:avLst/>
          </a:prstGeom>
          <a:noFill/>
        </p:spPr>
        <p:txBody>
          <a:bodyPr wrap="none" rtlCol="0">
            <a:spAutoFit/>
          </a:bodyPr>
          <a:lstStyle/>
          <a:p>
            <a:r>
              <a:rPr lang="en-US" dirty="0" smtClean="0">
                <a:hlinkClick r:id="rId4"/>
              </a:rPr>
              <a:t>Fog</a:t>
            </a:r>
            <a:endParaRPr lang="en-US" dirty="0"/>
          </a:p>
        </p:txBody>
      </p:sp>
    </p:spTree>
    <p:extLst>
      <p:ext uri="{BB962C8B-B14F-4D97-AF65-F5344CB8AC3E}">
        <p14:creationId xmlns:p14="http://schemas.microsoft.com/office/powerpoint/2010/main" val="3829594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Graphics Pipeline Walkthrough</a:t>
            </a:r>
            <a:endParaRPr lang="en-US" dirty="0"/>
          </a:p>
        </p:txBody>
      </p:sp>
      <p:sp>
        <p:nvSpPr>
          <p:cNvPr id="24" name="TextBox 2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9"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Images from </a:t>
            </a:r>
            <a:r>
              <a:rPr lang="en-US" sz="1000" dirty="0">
                <a:hlinkClick r:id="rId3"/>
              </a:rPr>
              <a:t>http://</a:t>
            </a:r>
            <a:r>
              <a:rPr lang="en-US" sz="1000" dirty="0" smtClean="0">
                <a:hlinkClick r:id="rId3"/>
              </a:rPr>
              <a:t>www.cs.cmu.edu/afs/cs.cmu.edu/academic/class/15869-f11/www/lectures/01_intro.pdf</a:t>
            </a:r>
            <a:endParaRPr lang="en-US" sz="1000" dirty="0"/>
          </a:p>
        </p:txBody>
      </p:sp>
      <p:cxnSp>
        <p:nvCxnSpPr>
          <p:cNvPr id="40" name="Straight Arrow Connector 39"/>
          <p:cNvCxnSpPr/>
          <p:nvPr/>
        </p:nvCxnSpPr>
        <p:spPr bwMode="auto">
          <a:xfrm flipH="1">
            <a:off x="2531269" y="1948934"/>
            <a:ext cx="909637" cy="0"/>
          </a:xfrm>
          <a:prstGeom prst="straightConnector1">
            <a:avLst/>
          </a:prstGeom>
          <a:solidFill>
            <a:schemeClr val="accent1"/>
          </a:solidFill>
          <a:ln w="28575" cap="flat" cmpd="sng" algn="ctr">
            <a:solidFill>
              <a:srgbClr val="66FF33"/>
            </a:solidFill>
            <a:prstDash val="solid"/>
            <a:round/>
            <a:headEnd type="none" w="med" len="med"/>
            <a:tailEnd type="arrow"/>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pic>
        <p:nvPicPr>
          <p:cNvPr id="14233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4725" y="1676400"/>
            <a:ext cx="3190875" cy="10477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cxnSp>
        <p:nvCxnSpPr>
          <p:cNvPr id="41" name="Straight Arrow Connector 40"/>
          <p:cNvCxnSpPr/>
          <p:nvPr/>
        </p:nvCxnSpPr>
        <p:spPr bwMode="auto">
          <a:xfrm>
            <a:off x="2531269" y="6312932"/>
            <a:ext cx="909637" cy="0"/>
          </a:xfrm>
          <a:prstGeom prst="straightConnector1">
            <a:avLst/>
          </a:prstGeom>
          <a:solidFill>
            <a:schemeClr val="accent1"/>
          </a:solidFill>
          <a:ln w="28575" cap="flat" cmpd="sng" algn="ctr">
            <a:solidFill>
              <a:srgbClr val="66FF33"/>
            </a:solidFill>
            <a:prstDash val="solid"/>
            <a:round/>
            <a:headEnd type="none" w="med" len="med"/>
            <a:tailEnd type="arrow"/>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pic>
        <p:nvPicPr>
          <p:cNvPr id="142341"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51118" y="5394073"/>
            <a:ext cx="3419475" cy="1104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5</a:t>
            </a:fld>
            <a:endParaRPr lang="en-US"/>
          </a:p>
        </p:txBody>
      </p:sp>
    </p:spTree>
    <p:extLst>
      <p:ext uri="{BB962C8B-B14F-4D97-AF65-F5344CB8AC3E}">
        <p14:creationId xmlns:p14="http://schemas.microsoft.com/office/powerpoint/2010/main" val="302912369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1477328"/>
          </a:xfrm>
          <a:prstGeom prst="rect">
            <a:avLst/>
          </a:prstGeom>
          <a:noFill/>
        </p:spPr>
        <p:txBody>
          <a:bodyPr wrap="square" rtlCol="0">
            <a:spAutoFit/>
          </a:bodyPr>
          <a:lstStyle/>
          <a:p>
            <a:pPr marL="285750" indent="-285750">
              <a:buFont typeface="Arial" pitchFamily="34" charset="0"/>
              <a:buChar char="•"/>
            </a:pPr>
            <a:r>
              <a:rPr lang="en-US" dirty="0" smtClean="0"/>
              <a:t>A fragment shader can output color, but what else would be useful?</a:t>
            </a:r>
            <a:endParaRPr lang="en-US" dirty="0"/>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50</a:t>
            </a:fld>
            <a:endParaRPr lang="en-US"/>
          </a:p>
        </p:txBody>
      </p:sp>
    </p:spTree>
    <p:extLst>
      <p:ext uri="{BB962C8B-B14F-4D97-AF65-F5344CB8AC3E}">
        <p14:creationId xmlns:p14="http://schemas.microsoft.com/office/powerpoint/2010/main" val="11008922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 Shader</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2585323"/>
          </a:xfrm>
          <a:prstGeom prst="rect">
            <a:avLst/>
          </a:prstGeom>
          <a:noFill/>
        </p:spPr>
        <p:txBody>
          <a:bodyPr wrap="square" rtlCol="0">
            <a:spAutoFit/>
          </a:bodyPr>
          <a:lstStyle/>
          <a:p>
            <a:pPr marL="285750" indent="-285750">
              <a:buFont typeface="Arial" pitchFamily="34" charset="0"/>
              <a:buChar char="•"/>
            </a:pPr>
            <a:r>
              <a:rPr lang="en-US" dirty="0" smtClean="0"/>
              <a:t>A fragment shader can output color, but what else would be useful?</a:t>
            </a:r>
          </a:p>
          <a:p>
            <a:endParaRPr lang="en-US" dirty="0" smtClean="0"/>
          </a:p>
          <a:p>
            <a:pPr marL="742950" lvl="1" indent="-285750">
              <a:buFont typeface="Arial" pitchFamily="34" charset="0"/>
              <a:buChar char="•"/>
            </a:pPr>
            <a:r>
              <a:rPr lang="en-US" dirty="0" smtClean="0"/>
              <a:t>Discard the fragment.  Why?</a:t>
            </a:r>
          </a:p>
          <a:p>
            <a:pPr marL="742950" lvl="1" indent="-285750">
              <a:buFont typeface="Arial" pitchFamily="34" charset="0"/>
              <a:buChar char="•"/>
            </a:pPr>
            <a:r>
              <a:rPr lang="en-US" dirty="0" smtClean="0"/>
              <a:t>Depth.  Why?</a:t>
            </a:r>
          </a:p>
          <a:p>
            <a:pPr marL="742950" lvl="1" indent="-285750">
              <a:buFont typeface="Arial" pitchFamily="34" charset="0"/>
              <a:buChar char="•"/>
            </a:pPr>
            <a:r>
              <a:rPr lang="en-US" dirty="0" smtClean="0"/>
              <a:t>Multiple colors.  Why?</a:t>
            </a:r>
            <a:endParaRPr lang="en-US" dirty="0"/>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51</a:t>
            </a:fld>
            <a:endParaRPr lang="en-US"/>
          </a:p>
        </p:txBody>
      </p:sp>
    </p:spTree>
    <p:extLst>
      <p:ext uri="{BB962C8B-B14F-4D97-AF65-F5344CB8AC3E}">
        <p14:creationId xmlns:p14="http://schemas.microsoft.com/office/powerpoint/2010/main" val="40621241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Vertex and Fragment </a:t>
            </a:r>
            <a:r>
              <a:rPr lang="en-US" sz="3600" dirty="0" err="1" smtClean="0"/>
              <a:t>Shader</a:t>
            </a:r>
            <a:r>
              <a:rPr lang="en-US" sz="3600" dirty="0" smtClean="0"/>
              <a:t> Examples</a:t>
            </a:r>
            <a:endParaRPr lang="en-US" sz="3600" dirty="0"/>
          </a:p>
        </p:txBody>
      </p:sp>
      <p:sp>
        <p:nvSpPr>
          <p:cNvPr id="4" name="Slide Number Placeholder 3"/>
          <p:cNvSpPr>
            <a:spLocks noGrp="1"/>
          </p:cNvSpPr>
          <p:nvPr>
            <p:ph type="sldNum" sz="quarter" idx="11"/>
          </p:nvPr>
        </p:nvSpPr>
        <p:spPr/>
        <p:txBody>
          <a:bodyPr/>
          <a:lstStyle/>
          <a:p>
            <a:fld id="{048D3C82-491F-4F02-A89C-B40ED79CC886}" type="slidenum">
              <a:rPr lang="en-US" smtClean="0"/>
              <a:pPr/>
              <a:t>52</a:t>
            </a:fld>
            <a:endParaRPr lang="en-US"/>
          </a:p>
        </p:txBody>
      </p:sp>
      <p:pic>
        <p:nvPicPr>
          <p:cNvPr id="5" name="Picture 4">
            <a:hlinkClick r:id="rId3"/>
          </p:cNvPr>
          <p:cNvPicPr>
            <a:picLocks noChangeAspect="1"/>
          </p:cNvPicPr>
          <p:nvPr/>
        </p:nvPicPr>
        <p:blipFill>
          <a:blip r:embed="rId4"/>
          <a:stretch>
            <a:fillRect/>
          </a:stretch>
        </p:blipFill>
        <p:spPr>
          <a:xfrm>
            <a:off x="761468" y="1761531"/>
            <a:ext cx="7621064" cy="4258269"/>
          </a:xfrm>
          <a:prstGeom prst="rect">
            <a:avLst/>
          </a:prstGeom>
        </p:spPr>
      </p:pic>
      <p:sp>
        <p:nvSpPr>
          <p:cNvPr id="6" name="TextBox 5"/>
          <p:cNvSpPr txBox="1"/>
          <p:nvPr/>
        </p:nvSpPr>
        <p:spPr>
          <a:xfrm>
            <a:off x="2913533" y="6063734"/>
            <a:ext cx="3316934" cy="369332"/>
          </a:xfrm>
          <a:prstGeom prst="rect">
            <a:avLst/>
          </a:prstGeom>
          <a:noFill/>
        </p:spPr>
        <p:txBody>
          <a:bodyPr wrap="none" rtlCol="0">
            <a:spAutoFit/>
          </a:bodyPr>
          <a:lstStyle/>
          <a:p>
            <a:r>
              <a:rPr lang="en-US" dirty="0" smtClean="0"/>
              <a:t>By Steven Wittens, </a:t>
            </a:r>
            <a:r>
              <a:rPr lang="en-US" dirty="0" smtClean="0">
                <a:hlinkClick r:id="rId5"/>
              </a:rPr>
              <a:t>@</a:t>
            </a:r>
            <a:r>
              <a:rPr lang="en-US" dirty="0" err="1" smtClean="0">
                <a:hlinkClick r:id="rId5"/>
              </a:rPr>
              <a:t>unconed</a:t>
            </a:r>
            <a:endParaRPr lang="en-US" dirty="0"/>
          </a:p>
        </p:txBody>
      </p:sp>
    </p:spTree>
    <p:extLst>
      <p:ext uri="{BB962C8B-B14F-4D97-AF65-F5344CB8AC3E}">
        <p14:creationId xmlns:p14="http://schemas.microsoft.com/office/powerpoint/2010/main" val="17641218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Per-Fragment Tests</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2031325"/>
          </a:xfrm>
          <a:prstGeom prst="rect">
            <a:avLst/>
          </a:prstGeom>
          <a:noFill/>
        </p:spPr>
        <p:txBody>
          <a:bodyPr wrap="square" rtlCol="0">
            <a:spAutoFit/>
          </a:bodyPr>
          <a:lstStyle/>
          <a:p>
            <a:pPr marL="285750" indent="-285750">
              <a:buFont typeface="Arial" pitchFamily="34" charset="0"/>
              <a:buChar char="•"/>
            </a:pPr>
            <a:r>
              <a:rPr lang="en-US" dirty="0" smtClean="0"/>
              <a:t>A fragment must go through a series of tests to make to the framebuffer</a:t>
            </a:r>
          </a:p>
          <a:p>
            <a:pPr marL="285750" indent="-285750">
              <a:buFont typeface="Arial" pitchFamily="34" charset="0"/>
              <a:buChar char="•"/>
            </a:pPr>
            <a:endParaRPr lang="en-US" dirty="0"/>
          </a:p>
          <a:p>
            <a:pPr marL="742950" lvl="1" indent="-285750">
              <a:buFont typeface="Arial" pitchFamily="34" charset="0"/>
              <a:buChar char="•"/>
            </a:pPr>
            <a:r>
              <a:rPr lang="en-US" dirty="0" smtClean="0"/>
              <a:t>What tests are useful?</a:t>
            </a:r>
            <a:endParaRPr lang="en-US" dirty="0"/>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53</a:t>
            </a:fld>
            <a:endParaRPr lang="en-US"/>
          </a:p>
        </p:txBody>
      </p:sp>
    </p:spTree>
    <p:extLst>
      <p:ext uri="{BB962C8B-B14F-4D97-AF65-F5344CB8AC3E}">
        <p14:creationId xmlns:p14="http://schemas.microsoft.com/office/powerpoint/2010/main" val="3890391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Scissor Test</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9" name="TextBox 18"/>
          <p:cNvSpPr txBox="1"/>
          <p:nvPr/>
        </p:nvSpPr>
        <p:spPr>
          <a:xfrm>
            <a:off x="2918906" y="4294123"/>
            <a:ext cx="1424494"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Scissor Test</a:t>
            </a:r>
            <a:endParaRPr lang="en-US" dirty="0"/>
          </a:p>
        </p:txBody>
      </p:sp>
      <p:sp>
        <p:nvSpPr>
          <p:cNvPr id="20" name="TextBox 19"/>
          <p:cNvSpPr txBox="1"/>
          <p:nvPr/>
        </p:nvSpPr>
        <p:spPr>
          <a:xfrm>
            <a:off x="2950967" y="4917551"/>
            <a:ext cx="1360372"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Stencil Test</a:t>
            </a:r>
            <a:endParaRPr lang="en-US" dirty="0"/>
          </a:p>
        </p:txBody>
      </p:sp>
      <p:sp>
        <p:nvSpPr>
          <p:cNvPr id="21" name="Down Arrow 20"/>
          <p:cNvSpPr/>
          <p:nvPr/>
        </p:nvSpPr>
        <p:spPr bwMode="auto">
          <a:xfrm>
            <a:off x="3515962" y="4663455"/>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3" name="TextBox 22"/>
          <p:cNvSpPr txBox="1"/>
          <p:nvPr/>
        </p:nvSpPr>
        <p:spPr>
          <a:xfrm>
            <a:off x="2989439" y="5562600"/>
            <a:ext cx="128342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Depth Test</a:t>
            </a:r>
            <a:endParaRPr lang="en-US" dirty="0"/>
          </a:p>
        </p:txBody>
      </p:sp>
      <p:sp>
        <p:nvSpPr>
          <p:cNvPr id="39" name="Down Arrow 38"/>
          <p:cNvSpPr/>
          <p:nvPr/>
        </p:nvSpPr>
        <p:spPr bwMode="auto">
          <a:xfrm>
            <a:off x="3515962" y="5286883"/>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Chevron 3"/>
          <p:cNvSpPr/>
          <p:nvPr/>
        </p:nvSpPr>
        <p:spPr bwMode="auto">
          <a:xfrm flipH="1">
            <a:off x="2520884" y="4257980"/>
            <a:ext cx="374715" cy="1652331"/>
          </a:xfrm>
          <a:prstGeom prst="chevron">
            <a:avLst>
              <a:gd name="adj" fmla="val 80188"/>
            </a:avLst>
          </a:prstGeom>
          <a:solidFill>
            <a:srgbClr val="00B0F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0" name="TextBox 39"/>
          <p:cNvSpPr txBox="1"/>
          <p:nvPr/>
        </p:nvSpPr>
        <p:spPr>
          <a:xfrm>
            <a:off x="2819400" y="1764268"/>
            <a:ext cx="6172200" cy="2585323"/>
          </a:xfrm>
          <a:prstGeom prst="rect">
            <a:avLst/>
          </a:prstGeom>
          <a:noFill/>
        </p:spPr>
        <p:txBody>
          <a:bodyPr wrap="square" rtlCol="0">
            <a:spAutoFit/>
          </a:bodyPr>
          <a:lstStyle/>
          <a:p>
            <a:pPr marL="285750" indent="-285750">
              <a:buFont typeface="Arial" pitchFamily="34" charset="0"/>
              <a:buChar char="•"/>
            </a:pPr>
            <a:r>
              <a:rPr lang="en-US" dirty="0" smtClean="0"/>
              <a:t>Discard a fragment if it is within a rectangle defined in window coordinates</a:t>
            </a:r>
          </a:p>
          <a:p>
            <a:pPr marL="285750" indent="-285750">
              <a:buFont typeface="Arial" pitchFamily="34" charset="0"/>
              <a:buChar char="•"/>
            </a:pPr>
            <a:endParaRPr lang="en-US" dirty="0"/>
          </a:p>
          <a:p>
            <a:pPr marL="742950" lvl="1" indent="-285750">
              <a:buFont typeface="Arial" pitchFamily="34" charset="0"/>
              <a:buChar char="•"/>
            </a:pPr>
            <a:r>
              <a:rPr lang="en-US" dirty="0" smtClean="0"/>
              <a:t>Why is this useful?</a:t>
            </a:r>
          </a:p>
          <a:p>
            <a:pPr marL="742950" lvl="1" indent="-285750">
              <a:buFont typeface="Arial" pitchFamily="34" charset="0"/>
              <a:buChar char="•"/>
            </a:pPr>
            <a:endParaRPr lang="en-US" dirty="0"/>
          </a:p>
          <a:p>
            <a:pPr marL="742950" lvl="1" indent="-285750">
              <a:buFont typeface="Arial" pitchFamily="34" charset="0"/>
              <a:buChar char="•"/>
            </a:pPr>
            <a:r>
              <a:rPr lang="en-US" dirty="0" smtClean="0"/>
              <a:t>Does this need to happen after fragment shading?</a:t>
            </a:r>
            <a:endParaRPr lang="en-US" dirty="0"/>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54</a:t>
            </a:fld>
            <a:endParaRPr lang="en-US"/>
          </a:p>
        </p:txBody>
      </p:sp>
    </p:spTree>
    <p:extLst>
      <p:ext uri="{BB962C8B-B14F-4D97-AF65-F5344CB8AC3E}">
        <p14:creationId xmlns:p14="http://schemas.microsoft.com/office/powerpoint/2010/main" val="37507347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Scissor Test</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9" name="TextBox 18"/>
          <p:cNvSpPr txBox="1"/>
          <p:nvPr/>
        </p:nvSpPr>
        <p:spPr>
          <a:xfrm>
            <a:off x="2918906" y="4294123"/>
            <a:ext cx="1424494"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Scissor Test</a:t>
            </a:r>
            <a:endParaRPr lang="en-US" dirty="0"/>
          </a:p>
        </p:txBody>
      </p:sp>
      <p:sp>
        <p:nvSpPr>
          <p:cNvPr id="20" name="TextBox 19"/>
          <p:cNvSpPr txBox="1"/>
          <p:nvPr/>
        </p:nvSpPr>
        <p:spPr>
          <a:xfrm>
            <a:off x="2950967" y="4917551"/>
            <a:ext cx="1360372"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Stencil Test</a:t>
            </a:r>
            <a:endParaRPr lang="en-US" dirty="0"/>
          </a:p>
        </p:txBody>
      </p:sp>
      <p:sp>
        <p:nvSpPr>
          <p:cNvPr id="21" name="Down Arrow 20"/>
          <p:cNvSpPr/>
          <p:nvPr/>
        </p:nvSpPr>
        <p:spPr bwMode="auto">
          <a:xfrm>
            <a:off x="3515962" y="4663455"/>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3" name="TextBox 22"/>
          <p:cNvSpPr txBox="1"/>
          <p:nvPr/>
        </p:nvSpPr>
        <p:spPr>
          <a:xfrm>
            <a:off x="2989439" y="5562600"/>
            <a:ext cx="128342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Depth Test</a:t>
            </a:r>
            <a:endParaRPr lang="en-US" dirty="0"/>
          </a:p>
        </p:txBody>
      </p:sp>
      <p:sp>
        <p:nvSpPr>
          <p:cNvPr id="39" name="Down Arrow 38"/>
          <p:cNvSpPr/>
          <p:nvPr/>
        </p:nvSpPr>
        <p:spPr bwMode="auto">
          <a:xfrm>
            <a:off x="3515962" y="5286883"/>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Chevron 3"/>
          <p:cNvSpPr/>
          <p:nvPr/>
        </p:nvSpPr>
        <p:spPr bwMode="auto">
          <a:xfrm flipH="1">
            <a:off x="2520884" y="4257980"/>
            <a:ext cx="374715" cy="1652331"/>
          </a:xfrm>
          <a:prstGeom prst="chevron">
            <a:avLst>
              <a:gd name="adj" fmla="val 80188"/>
            </a:avLst>
          </a:prstGeom>
          <a:solidFill>
            <a:srgbClr val="00B0F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0" name="TextBox 39"/>
          <p:cNvSpPr txBox="1"/>
          <p:nvPr/>
        </p:nvSpPr>
        <p:spPr>
          <a:xfrm>
            <a:off x="2819400" y="1764268"/>
            <a:ext cx="6172200" cy="2308324"/>
          </a:xfrm>
          <a:prstGeom prst="rect">
            <a:avLst/>
          </a:prstGeom>
          <a:noFill/>
        </p:spPr>
        <p:txBody>
          <a:bodyPr wrap="square" rtlCol="0">
            <a:spAutoFit/>
          </a:bodyPr>
          <a:lstStyle/>
          <a:p>
            <a:pPr marL="285750" indent="-285750">
              <a:buFont typeface="Arial" pitchFamily="34" charset="0"/>
              <a:buChar char="•"/>
            </a:pPr>
            <a:r>
              <a:rPr lang="en-US" dirty="0" smtClean="0"/>
              <a:t>The scissor test is useful for “scissoring out” parts of the window that do not need to be shaded</a:t>
            </a:r>
          </a:p>
          <a:p>
            <a:pPr marL="742950" lvl="1" indent="-285750">
              <a:buFont typeface="Arial" pitchFamily="34" charset="0"/>
              <a:buChar char="•"/>
            </a:pPr>
            <a:r>
              <a:rPr lang="en-US" dirty="0" smtClean="0"/>
              <a:t>For performance.  Why?</a:t>
            </a:r>
          </a:p>
          <a:p>
            <a:pPr marL="742950" lvl="1" indent="-285750">
              <a:buFont typeface="Arial" pitchFamily="34" charset="0"/>
              <a:buChar char="•"/>
            </a:pPr>
            <a:r>
              <a:rPr lang="en-US" dirty="0" smtClean="0"/>
              <a:t>Post-processing effects</a:t>
            </a:r>
          </a:p>
          <a:p>
            <a:pPr marL="742950" lvl="1" indent="-285750">
              <a:buFont typeface="Arial" pitchFamily="34" charset="0"/>
              <a:buChar char="•"/>
            </a:pPr>
            <a:r>
              <a:rPr lang="en-US" dirty="0" err="1" smtClean="0"/>
              <a:t>Multipass</a:t>
            </a:r>
            <a:r>
              <a:rPr lang="en-US" dirty="0" smtClean="0"/>
              <a:t> rendering</a:t>
            </a:r>
            <a:endParaRPr lang="en-US" dirty="0"/>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55</a:t>
            </a:fld>
            <a:endParaRPr lang="en-US"/>
          </a:p>
        </p:txBody>
      </p:sp>
    </p:spTree>
    <p:extLst>
      <p:ext uri="{BB962C8B-B14F-4D97-AF65-F5344CB8AC3E}">
        <p14:creationId xmlns:p14="http://schemas.microsoft.com/office/powerpoint/2010/main" val="17054755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Stencil Test</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9" name="TextBox 18"/>
          <p:cNvSpPr txBox="1"/>
          <p:nvPr/>
        </p:nvSpPr>
        <p:spPr>
          <a:xfrm>
            <a:off x="2918906" y="4294123"/>
            <a:ext cx="1424494"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Scissor Test</a:t>
            </a:r>
            <a:endParaRPr lang="en-US" dirty="0"/>
          </a:p>
        </p:txBody>
      </p:sp>
      <p:sp>
        <p:nvSpPr>
          <p:cNvPr id="20" name="TextBox 19"/>
          <p:cNvSpPr txBox="1"/>
          <p:nvPr/>
        </p:nvSpPr>
        <p:spPr>
          <a:xfrm>
            <a:off x="2950967" y="4917551"/>
            <a:ext cx="1360372"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Stencil Test</a:t>
            </a:r>
            <a:endParaRPr lang="en-US" dirty="0"/>
          </a:p>
        </p:txBody>
      </p:sp>
      <p:sp>
        <p:nvSpPr>
          <p:cNvPr id="21" name="Down Arrow 20"/>
          <p:cNvSpPr/>
          <p:nvPr/>
        </p:nvSpPr>
        <p:spPr bwMode="auto">
          <a:xfrm>
            <a:off x="3515962" y="4663455"/>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3" name="TextBox 22"/>
          <p:cNvSpPr txBox="1"/>
          <p:nvPr/>
        </p:nvSpPr>
        <p:spPr>
          <a:xfrm>
            <a:off x="2989439" y="5562600"/>
            <a:ext cx="128342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Depth Test</a:t>
            </a:r>
            <a:endParaRPr lang="en-US" dirty="0"/>
          </a:p>
        </p:txBody>
      </p:sp>
      <p:sp>
        <p:nvSpPr>
          <p:cNvPr id="39" name="Down Arrow 38"/>
          <p:cNvSpPr/>
          <p:nvPr/>
        </p:nvSpPr>
        <p:spPr bwMode="auto">
          <a:xfrm>
            <a:off x="3515962" y="5286883"/>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Chevron 3"/>
          <p:cNvSpPr/>
          <p:nvPr/>
        </p:nvSpPr>
        <p:spPr bwMode="auto">
          <a:xfrm flipH="1">
            <a:off x="2520884" y="4257980"/>
            <a:ext cx="374715" cy="1652331"/>
          </a:xfrm>
          <a:prstGeom prst="chevron">
            <a:avLst>
              <a:gd name="adj" fmla="val 80188"/>
            </a:avLst>
          </a:prstGeom>
          <a:solidFill>
            <a:srgbClr val="00B0F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0" name="TextBox 39"/>
          <p:cNvSpPr txBox="1"/>
          <p:nvPr/>
        </p:nvSpPr>
        <p:spPr>
          <a:xfrm>
            <a:off x="2819400" y="1764268"/>
            <a:ext cx="6324600" cy="3139321"/>
          </a:xfrm>
          <a:prstGeom prst="rect">
            <a:avLst/>
          </a:prstGeom>
          <a:noFill/>
        </p:spPr>
        <p:txBody>
          <a:bodyPr wrap="square" rtlCol="0">
            <a:spAutoFit/>
          </a:bodyPr>
          <a:lstStyle/>
          <a:p>
            <a:pPr marL="285750" indent="-285750">
              <a:buFont typeface="Arial" pitchFamily="34" charset="0"/>
              <a:buChar char="•"/>
            </a:pPr>
            <a:r>
              <a:rPr lang="en-US" dirty="0" smtClean="0"/>
              <a:t>The stencil test can discard arbitrary areas of the window, and count per-fragment </a:t>
            </a:r>
          </a:p>
          <a:p>
            <a:pPr marL="285750" indent="-285750">
              <a:buFont typeface="Arial" pitchFamily="34" charset="0"/>
              <a:buChar char="•"/>
            </a:pPr>
            <a:r>
              <a:rPr lang="en-US" dirty="0" smtClean="0"/>
              <a:t>A stencil is written to the stencil buffer, and later fragments can be tested against this buffer</a:t>
            </a:r>
          </a:p>
          <a:p>
            <a:pPr marL="285750" indent="-285750">
              <a:buFont typeface="Arial" pitchFamily="34" charset="0"/>
              <a:buChar char="•"/>
            </a:pPr>
            <a:endParaRPr lang="en-US" dirty="0"/>
          </a:p>
          <a:p>
            <a:pPr marL="285750" indent="-285750">
              <a:buFont typeface="Arial" pitchFamily="34" charset="0"/>
              <a:buChar char="•"/>
            </a:pPr>
            <a:r>
              <a:rPr lang="en-US" dirty="0" smtClean="0"/>
              <a:t>What is this useful for?</a:t>
            </a:r>
            <a:endParaRPr lang="en-US" dirty="0"/>
          </a:p>
          <a:p>
            <a:pPr marL="285750" indent="-285750">
              <a:buFont typeface="Arial" pitchFamily="34" charset="0"/>
              <a:buChar char="•"/>
            </a:pPr>
            <a:endParaRPr lang="en-US" dirty="0" smtClean="0"/>
          </a:p>
          <a:p>
            <a:pPr marL="285750" indent="-285750">
              <a:buFont typeface="Arial" pitchFamily="34" charset="0"/>
              <a:buChar char="•"/>
            </a:pPr>
            <a:endParaRPr lang="en-US" i="1" dirty="0">
              <a:solidFill>
                <a:srgbClr val="FFC000"/>
              </a:solidFill>
            </a:endParaRPr>
          </a:p>
          <a:p>
            <a:pPr lvl="1"/>
            <a:endParaRPr lang="en-US" i="1" dirty="0">
              <a:solidFill>
                <a:srgbClr val="FFC000"/>
              </a:solidFill>
            </a:endParaRP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56</a:t>
            </a:fld>
            <a:endParaRPr lang="en-US"/>
          </a:p>
        </p:txBody>
      </p:sp>
    </p:spTree>
    <p:extLst>
      <p:ext uri="{BB962C8B-B14F-4D97-AF65-F5344CB8AC3E}">
        <p14:creationId xmlns:p14="http://schemas.microsoft.com/office/powerpoint/2010/main" val="26835543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Depth Test</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2585323"/>
          </a:xfrm>
          <a:prstGeom prst="rect">
            <a:avLst/>
          </a:prstGeom>
          <a:noFill/>
        </p:spPr>
        <p:txBody>
          <a:bodyPr wrap="square" rtlCol="0">
            <a:spAutoFit/>
          </a:bodyPr>
          <a:lstStyle/>
          <a:p>
            <a:pPr marL="285750" indent="-285750">
              <a:buFont typeface="Arial" pitchFamily="34" charset="0"/>
              <a:buChar char="•"/>
            </a:pPr>
            <a:r>
              <a:rPr lang="en-US" dirty="0" smtClean="0"/>
              <a:t>Finds visible surfaces</a:t>
            </a:r>
          </a:p>
          <a:p>
            <a:pPr marL="285750" indent="-285750">
              <a:buFont typeface="Arial" pitchFamily="34" charset="0"/>
              <a:buChar char="•"/>
            </a:pPr>
            <a:r>
              <a:rPr lang="en-US" dirty="0" smtClean="0"/>
              <a:t>Once called “ridiculously expensive”</a:t>
            </a:r>
          </a:p>
          <a:p>
            <a:pPr marL="285750" indent="-285750">
              <a:buFont typeface="Arial" pitchFamily="34" charset="0"/>
              <a:buChar char="•"/>
            </a:pPr>
            <a:r>
              <a:rPr lang="en-US" dirty="0"/>
              <a:t>Also called the </a:t>
            </a:r>
            <a:r>
              <a:rPr lang="en-US" i="1" dirty="0" smtClean="0">
                <a:solidFill>
                  <a:srgbClr val="FFC000"/>
                </a:solidFill>
              </a:rPr>
              <a:t>z-test</a:t>
            </a: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r>
              <a:rPr lang="en-US" dirty="0" smtClean="0"/>
              <a:t>Does it need to be after fragment shading?</a:t>
            </a:r>
            <a:endParaRPr lang="en-US" i="1" dirty="0">
              <a:solidFill>
                <a:srgbClr val="FFC000"/>
              </a:solidFill>
            </a:endParaRPr>
          </a:p>
          <a:p>
            <a:endParaRPr lang="en-US" i="1" dirty="0">
              <a:solidFill>
                <a:srgbClr val="FFC000"/>
              </a:solidFill>
            </a:endParaRPr>
          </a:p>
          <a:p>
            <a:pPr marL="285750" indent="-285750">
              <a:buFont typeface="Arial" pitchFamily="34" charset="0"/>
              <a:buChar char="•"/>
            </a:pPr>
            <a:endParaRPr lang="en-US" i="1" dirty="0">
              <a:solidFill>
                <a:srgbClr val="FFC000"/>
              </a:solidFill>
            </a:endParaRPr>
          </a:p>
          <a:p>
            <a:pPr marL="285750" indent="-285750">
              <a:buFont typeface="Arial" pitchFamily="34" charset="0"/>
              <a:buChar char="•"/>
            </a:pP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19" name="TextBox 18"/>
          <p:cNvSpPr txBox="1"/>
          <p:nvPr/>
        </p:nvSpPr>
        <p:spPr>
          <a:xfrm>
            <a:off x="2918906" y="4294123"/>
            <a:ext cx="1424494"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Scissor Test</a:t>
            </a:r>
            <a:endParaRPr lang="en-US" dirty="0"/>
          </a:p>
        </p:txBody>
      </p:sp>
      <p:sp>
        <p:nvSpPr>
          <p:cNvPr id="20" name="TextBox 19"/>
          <p:cNvSpPr txBox="1"/>
          <p:nvPr/>
        </p:nvSpPr>
        <p:spPr>
          <a:xfrm>
            <a:off x="2950967" y="4917551"/>
            <a:ext cx="1360372"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Stencil Test</a:t>
            </a:r>
            <a:endParaRPr lang="en-US" dirty="0"/>
          </a:p>
        </p:txBody>
      </p:sp>
      <p:sp>
        <p:nvSpPr>
          <p:cNvPr id="21" name="Down Arrow 20"/>
          <p:cNvSpPr/>
          <p:nvPr/>
        </p:nvSpPr>
        <p:spPr bwMode="auto">
          <a:xfrm>
            <a:off x="3515962" y="4663455"/>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2" name="TextBox 21"/>
          <p:cNvSpPr txBox="1"/>
          <p:nvPr/>
        </p:nvSpPr>
        <p:spPr>
          <a:xfrm>
            <a:off x="2989439" y="5562600"/>
            <a:ext cx="128342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Depth Test</a:t>
            </a:r>
            <a:endParaRPr lang="en-US" dirty="0"/>
          </a:p>
        </p:txBody>
      </p:sp>
      <p:sp>
        <p:nvSpPr>
          <p:cNvPr id="23" name="Down Arrow 22"/>
          <p:cNvSpPr/>
          <p:nvPr/>
        </p:nvSpPr>
        <p:spPr bwMode="auto">
          <a:xfrm>
            <a:off x="3515962" y="5286883"/>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9" name="Chevron 38"/>
          <p:cNvSpPr/>
          <p:nvPr/>
        </p:nvSpPr>
        <p:spPr bwMode="auto">
          <a:xfrm flipH="1">
            <a:off x="2520884" y="4257980"/>
            <a:ext cx="374715" cy="1652331"/>
          </a:xfrm>
          <a:prstGeom prst="chevron">
            <a:avLst>
              <a:gd name="adj" fmla="val 80188"/>
            </a:avLst>
          </a:prstGeom>
          <a:solidFill>
            <a:srgbClr val="00B0F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57</a:t>
            </a:fld>
            <a:endParaRPr lang="en-US"/>
          </a:p>
        </p:txBody>
      </p:sp>
      <p:sp>
        <p:nvSpPr>
          <p:cNvPr id="40" name="Text Box 4"/>
          <p:cNvSpPr txBox="1">
            <a:spLocks noChangeArrowheads="1"/>
          </p:cNvSpPr>
          <p:nvPr/>
        </p:nvSpPr>
        <p:spPr bwMode="auto">
          <a:xfrm>
            <a:off x="76200" y="6659946"/>
            <a:ext cx="9144000" cy="2308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900" dirty="0" smtClean="0"/>
              <a:t>Screenshot and demo by Eric Haines and Gundega Dekena. Udacity </a:t>
            </a:r>
            <a:r>
              <a:rPr lang="en-US" sz="900" dirty="0" smtClean="0">
                <a:hlinkClick r:id="rId3"/>
              </a:rPr>
              <a:t>Interactive 3D Graphics</a:t>
            </a:r>
            <a:r>
              <a:rPr lang="en-US" sz="900" dirty="0" smtClean="0"/>
              <a:t>.</a:t>
            </a:r>
            <a:endParaRPr lang="en-US" sz="900" dirty="0"/>
          </a:p>
        </p:txBody>
      </p:sp>
      <p:pic>
        <p:nvPicPr>
          <p:cNvPr id="4" name="Picture 3">
            <a:hlinkClick r:id="rId4"/>
          </p:cNvPr>
          <p:cNvPicPr>
            <a:picLocks noChangeAspect="1"/>
          </p:cNvPicPr>
          <p:nvPr/>
        </p:nvPicPr>
        <p:blipFill>
          <a:blip r:embed="rId5"/>
          <a:stretch>
            <a:fillRect/>
          </a:stretch>
        </p:blipFill>
        <p:spPr>
          <a:xfrm>
            <a:off x="5376818" y="3626420"/>
            <a:ext cx="3482897" cy="2168596"/>
          </a:xfrm>
          <a:prstGeom prst="rect">
            <a:avLst/>
          </a:prstGeom>
        </p:spPr>
      </p:pic>
      <p:sp>
        <p:nvSpPr>
          <p:cNvPr id="5" name="TextBox 4"/>
          <p:cNvSpPr txBox="1"/>
          <p:nvPr/>
        </p:nvSpPr>
        <p:spPr>
          <a:xfrm>
            <a:off x="6557856" y="5783894"/>
            <a:ext cx="1120820" cy="369332"/>
          </a:xfrm>
          <a:prstGeom prst="rect">
            <a:avLst/>
          </a:prstGeom>
          <a:noFill/>
        </p:spPr>
        <p:txBody>
          <a:bodyPr wrap="none" rtlCol="0">
            <a:spAutoFit/>
          </a:bodyPr>
          <a:lstStyle/>
          <a:p>
            <a:r>
              <a:rPr lang="en-US" dirty="0" smtClean="0">
                <a:hlinkClick r:id="rId4"/>
              </a:rPr>
              <a:t>z-fighting</a:t>
            </a:r>
            <a:endParaRPr lang="en-US" dirty="0"/>
          </a:p>
        </p:txBody>
      </p:sp>
    </p:spTree>
    <p:extLst>
      <p:ext uri="{BB962C8B-B14F-4D97-AF65-F5344CB8AC3E}">
        <p14:creationId xmlns:p14="http://schemas.microsoft.com/office/powerpoint/2010/main" val="29237816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ChangeArrowheads="1"/>
          </p:cNvSpPr>
          <p:nvPr>
            <p:ph type="title"/>
          </p:nvPr>
        </p:nvSpPr>
        <p:spPr/>
        <p:txBody>
          <a:bodyPr/>
          <a:lstStyle/>
          <a:p>
            <a:r>
              <a:rPr lang="en-US" dirty="0"/>
              <a:t>Depth Test</a:t>
            </a:r>
          </a:p>
        </p:txBody>
      </p:sp>
      <p:pic>
        <p:nvPicPr>
          <p:cNvPr id="112646"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750" y="1795463"/>
            <a:ext cx="8572500" cy="3267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from </a:t>
            </a:r>
            <a:r>
              <a:rPr lang="en-US" sz="1000" dirty="0">
                <a:hlinkClick r:id="rId3"/>
              </a:rPr>
              <a:t>http://www.virtualglobebook.com/</a:t>
            </a:r>
            <a:endParaRPr lang="en-US" sz="1000" dirty="0"/>
          </a:p>
        </p:txBody>
      </p:sp>
      <p:sp>
        <p:nvSpPr>
          <p:cNvPr id="2" name="Slide Number Placeholder 1"/>
          <p:cNvSpPr>
            <a:spLocks noGrp="1"/>
          </p:cNvSpPr>
          <p:nvPr>
            <p:ph type="sldNum" sz="quarter" idx="11"/>
          </p:nvPr>
        </p:nvSpPr>
        <p:spPr/>
        <p:txBody>
          <a:bodyPr/>
          <a:lstStyle/>
          <a:p>
            <a:fld id="{048D3C82-491F-4F02-A89C-B40ED79CC886}" type="slidenum">
              <a:rPr lang="en-US" smtClean="0"/>
              <a:pPr/>
              <a:t>58</a:t>
            </a:fld>
            <a:endParaRPr lang="en-US"/>
          </a:p>
        </p:txBody>
      </p:sp>
    </p:spTree>
    <p:extLst>
      <p:ext uri="{BB962C8B-B14F-4D97-AF65-F5344CB8AC3E}">
        <p14:creationId xmlns:p14="http://schemas.microsoft.com/office/powerpoint/2010/main" val="2409982583"/>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p:nvPr>
        </p:nvSpPr>
        <p:spPr/>
        <p:txBody>
          <a:bodyPr/>
          <a:lstStyle/>
          <a:p>
            <a:r>
              <a:rPr lang="en-US" dirty="0"/>
              <a:t>Depth Test</a:t>
            </a:r>
          </a:p>
        </p:txBody>
      </p:sp>
      <p:pic>
        <p:nvPicPr>
          <p:cNvPr id="111624"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750" y="1795463"/>
            <a:ext cx="8572500" cy="3267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6"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from </a:t>
            </a:r>
            <a:r>
              <a:rPr lang="en-US" sz="1000" dirty="0">
                <a:hlinkClick r:id="rId3"/>
              </a:rPr>
              <a:t>http://www.virtualglobebook.com/</a:t>
            </a:r>
            <a:endParaRPr lang="en-US" sz="1000" dirty="0"/>
          </a:p>
        </p:txBody>
      </p:sp>
      <p:sp>
        <p:nvSpPr>
          <p:cNvPr id="2" name="Slide Number Placeholder 1"/>
          <p:cNvSpPr>
            <a:spLocks noGrp="1"/>
          </p:cNvSpPr>
          <p:nvPr>
            <p:ph type="sldNum" sz="quarter" idx="11"/>
          </p:nvPr>
        </p:nvSpPr>
        <p:spPr/>
        <p:txBody>
          <a:bodyPr/>
          <a:lstStyle/>
          <a:p>
            <a:fld id="{048D3C82-491F-4F02-A89C-B40ED79CC886}" type="slidenum">
              <a:rPr lang="en-US" smtClean="0"/>
              <a:pPr/>
              <a:t>59</a:t>
            </a:fld>
            <a:endParaRPr lang="en-US"/>
          </a:p>
        </p:txBody>
      </p:sp>
    </p:spTree>
    <p:extLst>
      <p:ext uri="{BB962C8B-B14F-4D97-AF65-F5344CB8AC3E}">
        <p14:creationId xmlns:p14="http://schemas.microsoft.com/office/powerpoint/2010/main" val="20594696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285750" indent="-285750"/>
            <a:r>
              <a:rPr lang="en-US" dirty="0"/>
              <a:t>Vertex Assembly</a:t>
            </a:r>
          </a:p>
        </p:txBody>
      </p:sp>
      <p:pic>
        <p:nvPicPr>
          <p:cNvPr id="14336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05200" y="3276600"/>
            <a:ext cx="4918392" cy="309967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6" name="TextBox 5"/>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7" name="TextBox 6"/>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8" name="TextBox 7"/>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9" name="TextBox 8"/>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10" name="TextBox 9"/>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11" name="TextBox 10"/>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Assembly</a:t>
            </a:r>
            <a:endParaRPr lang="en-US" dirty="0"/>
          </a:p>
        </p:txBody>
      </p:sp>
      <p:sp>
        <p:nvSpPr>
          <p:cNvPr id="13" name="Down Arrow 12"/>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4" name="Down Arrow 13"/>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5" name="Down Arrow 14"/>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6" name="Down Arrow 15"/>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7" name="Down Arrow 16"/>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8" name="Down Arrow 17"/>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9" name="Down Arrow 18"/>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0" name="TextBox 19"/>
          <p:cNvSpPr txBox="1"/>
          <p:nvPr/>
        </p:nvSpPr>
        <p:spPr>
          <a:xfrm>
            <a:off x="2819400" y="1764268"/>
            <a:ext cx="5943600" cy="923330"/>
          </a:xfrm>
          <a:prstGeom prst="rect">
            <a:avLst/>
          </a:prstGeom>
          <a:noFill/>
        </p:spPr>
        <p:txBody>
          <a:bodyPr wrap="square" rtlCol="0">
            <a:spAutoFit/>
          </a:bodyPr>
          <a:lstStyle/>
          <a:p>
            <a:pPr marL="285750" indent="-285750">
              <a:buFont typeface="Arial" pitchFamily="34" charset="0"/>
              <a:buChar char="•"/>
            </a:pPr>
            <a:r>
              <a:rPr lang="en-US" dirty="0" smtClean="0"/>
              <a:t>Pull together a vertex from one or more buffers</a:t>
            </a:r>
          </a:p>
          <a:p>
            <a:pPr marL="285750" indent="-285750">
              <a:buFont typeface="Arial" pitchFamily="34" charset="0"/>
              <a:buChar char="•"/>
            </a:pPr>
            <a:r>
              <a:rPr lang="en-US" dirty="0" smtClean="0"/>
              <a:t>Also </a:t>
            </a:r>
            <a:r>
              <a:rPr lang="en-US" dirty="0"/>
              <a:t>called </a:t>
            </a:r>
            <a:r>
              <a:rPr lang="en-US" i="1" dirty="0" smtClean="0">
                <a:solidFill>
                  <a:srgbClr val="FFC000"/>
                </a:solidFill>
              </a:rPr>
              <a:t>primitive processing</a:t>
            </a:r>
            <a:r>
              <a:rPr lang="en-US" dirty="0" smtClean="0"/>
              <a:t> (GL ES) </a:t>
            </a:r>
            <a:r>
              <a:rPr lang="en-US" dirty="0"/>
              <a:t>or </a:t>
            </a:r>
            <a:r>
              <a:rPr lang="en-US" i="1" dirty="0">
                <a:solidFill>
                  <a:srgbClr val="FFC000"/>
                </a:solidFill>
              </a:rPr>
              <a:t>input </a:t>
            </a:r>
            <a:r>
              <a:rPr lang="en-US" i="1" dirty="0" smtClean="0">
                <a:solidFill>
                  <a:srgbClr val="FFC000"/>
                </a:solidFill>
              </a:rPr>
              <a:t>assembler</a:t>
            </a:r>
            <a:r>
              <a:rPr lang="en-US" dirty="0"/>
              <a:t> </a:t>
            </a:r>
            <a:r>
              <a:rPr lang="en-US" dirty="0" smtClean="0"/>
              <a:t>(D3D)</a:t>
            </a:r>
            <a:endParaRPr lang="en-US" i="1" dirty="0">
              <a:solidFill>
                <a:srgbClr val="FFC000"/>
              </a:solidFill>
            </a:endParaRPr>
          </a:p>
        </p:txBody>
      </p:sp>
      <p:sp>
        <p:nvSpPr>
          <p:cNvPr id="21"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from </a:t>
            </a:r>
            <a:r>
              <a:rPr lang="en-US" sz="1000" dirty="0">
                <a:hlinkClick r:id="rId4"/>
              </a:rPr>
              <a:t>http://www.virtualglobebook.com/</a:t>
            </a:r>
            <a:endParaRPr lang="en-US" sz="1000" dirty="0"/>
          </a:p>
        </p:txBody>
      </p:sp>
      <p:sp>
        <p:nvSpPr>
          <p:cNvPr id="22" name="TextBox 21"/>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6</a:t>
            </a:fld>
            <a:endParaRPr lang="en-US"/>
          </a:p>
        </p:txBody>
      </p:sp>
    </p:spTree>
    <p:extLst>
      <p:ext uri="{BB962C8B-B14F-4D97-AF65-F5344CB8AC3E}">
        <p14:creationId xmlns:p14="http://schemas.microsoft.com/office/powerpoint/2010/main" val="26940827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Blending</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1754326"/>
          </a:xfrm>
          <a:prstGeom prst="rect">
            <a:avLst/>
          </a:prstGeom>
          <a:noFill/>
        </p:spPr>
        <p:txBody>
          <a:bodyPr wrap="square" rtlCol="0">
            <a:spAutoFit/>
          </a:bodyPr>
          <a:lstStyle/>
          <a:p>
            <a:pPr marL="285750" indent="-285750">
              <a:buFont typeface="Arial" pitchFamily="34" charset="0"/>
              <a:buChar char="•"/>
            </a:pPr>
            <a:r>
              <a:rPr lang="en-US" dirty="0" smtClean="0"/>
              <a:t>Combine fragment color with framebuffer color</a:t>
            </a:r>
          </a:p>
          <a:p>
            <a:pPr marL="742950" lvl="1" indent="-285750">
              <a:buFont typeface="Arial" pitchFamily="34" charset="0"/>
              <a:buChar char="•"/>
            </a:pPr>
            <a:r>
              <a:rPr lang="en-US" dirty="0" smtClean="0"/>
              <a:t>Can weight each color</a:t>
            </a:r>
          </a:p>
          <a:p>
            <a:pPr marL="742950" lvl="1" indent="-285750">
              <a:buFont typeface="Arial" pitchFamily="34" charset="0"/>
              <a:buChar char="•"/>
            </a:pPr>
            <a:r>
              <a:rPr lang="en-US" dirty="0" smtClean="0"/>
              <a:t>Can use different operations: +, -, etc.</a:t>
            </a:r>
          </a:p>
          <a:p>
            <a:pPr marL="742950" lvl="1" indent="-285750">
              <a:buFont typeface="Arial" pitchFamily="34" charset="0"/>
              <a:buChar char="•"/>
            </a:pPr>
            <a:endParaRPr lang="en-US" dirty="0"/>
          </a:p>
          <a:p>
            <a:pPr marL="285750" indent="-285750">
              <a:buFont typeface="Arial" pitchFamily="34" charset="0"/>
              <a:buChar char="•"/>
            </a:pPr>
            <a:r>
              <a:rPr lang="en-US" dirty="0" smtClean="0"/>
              <a:t>Why is this useful?</a:t>
            </a:r>
          </a:p>
          <a:p>
            <a:pPr marL="742950" lvl="1" indent="-285750">
              <a:buFont typeface="Arial" pitchFamily="34" charset="0"/>
              <a:buChar char="•"/>
            </a:pPr>
            <a:endParaRPr lang="en-US" i="1" dirty="0">
              <a:solidFill>
                <a:srgbClr val="FFC000"/>
              </a:solidFill>
            </a:endParaRPr>
          </a:p>
        </p:txBody>
      </p:sp>
      <p:sp>
        <p:nvSpPr>
          <p:cNvPr id="21" name="TextBox 20"/>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3" name="TextBox 22"/>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60</a:t>
            </a:fld>
            <a:endParaRPr lang="en-US"/>
          </a:p>
        </p:txBody>
      </p:sp>
    </p:spTree>
    <p:extLst>
      <p:ext uri="{BB962C8B-B14F-4D97-AF65-F5344CB8AC3E}">
        <p14:creationId xmlns:p14="http://schemas.microsoft.com/office/powerpoint/2010/main" val="20784842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Blending</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2031325"/>
          </a:xfrm>
          <a:prstGeom prst="rect">
            <a:avLst/>
          </a:prstGeom>
          <a:noFill/>
        </p:spPr>
        <p:txBody>
          <a:bodyPr wrap="square" rtlCol="0">
            <a:spAutoFit/>
          </a:bodyPr>
          <a:lstStyle/>
          <a:p>
            <a:pPr marL="285750" indent="-285750">
              <a:buFont typeface="Arial" pitchFamily="34" charset="0"/>
              <a:buChar char="•"/>
            </a:pPr>
            <a:r>
              <a:rPr lang="en-US" dirty="0" smtClean="0"/>
              <a:t>Example: Translucency</a:t>
            </a:r>
          </a:p>
          <a:p>
            <a:pPr marL="285750" indent="-285750">
              <a:buFont typeface="Arial" pitchFamily="34" charset="0"/>
              <a:buChar char="•"/>
            </a:pPr>
            <a:endParaRPr lang="en-US" dirty="0"/>
          </a:p>
          <a:p>
            <a:pPr marL="285750" indent="-285750">
              <a:buFont typeface="Arial" pitchFamily="34" charset="0"/>
              <a:buChar char="•"/>
            </a:pPr>
            <a:r>
              <a:rPr lang="en-US" dirty="0" smtClean="0"/>
              <a:t>Additive Blending</a:t>
            </a:r>
          </a:p>
          <a:p>
            <a:pPr marL="285750" indent="-285750">
              <a:buFont typeface="Arial" pitchFamily="34" charset="0"/>
              <a:buChar char="•"/>
            </a:pPr>
            <a:endParaRPr lang="en-US" dirty="0" smtClean="0"/>
          </a:p>
          <a:p>
            <a:pPr marL="285750" indent="-285750">
              <a:buFont typeface="Arial" pitchFamily="34" charset="0"/>
              <a:buChar char="•"/>
            </a:pPr>
            <a:endParaRPr lang="en-US" dirty="0"/>
          </a:p>
          <a:p>
            <a:pPr marL="285750" indent="-285750">
              <a:buFont typeface="Arial" pitchFamily="34" charset="0"/>
              <a:buChar char="•"/>
            </a:pPr>
            <a:r>
              <a:rPr lang="en-US" dirty="0" smtClean="0"/>
              <a:t>Alpha Blending</a:t>
            </a:r>
          </a:p>
          <a:p>
            <a:pPr marL="742950" lvl="1" indent="-285750">
              <a:buFont typeface="Arial" pitchFamily="34" charset="0"/>
              <a:buChar char="•"/>
            </a:pPr>
            <a:endParaRPr lang="en-US" i="1" dirty="0">
              <a:solidFill>
                <a:srgbClr val="FFC000"/>
              </a:solidFill>
            </a:endParaRPr>
          </a:p>
        </p:txBody>
      </p:sp>
      <p:sp>
        <p:nvSpPr>
          <p:cNvPr id="21" name="TextBox 20"/>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3" name="TextBox 22"/>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19" name="TextBox 18"/>
          <p:cNvSpPr txBox="1"/>
          <p:nvPr/>
        </p:nvSpPr>
        <p:spPr>
          <a:xfrm>
            <a:off x="3276600" y="3505200"/>
            <a:ext cx="5638800" cy="646331"/>
          </a:xfrm>
          <a:prstGeom prst="rect">
            <a:avLst/>
          </a:prstGeom>
          <a:noFill/>
        </p:spPr>
        <p:txBody>
          <a:bodyPr wrap="square" rtlCol="0">
            <a:spAutoFit/>
          </a:bodyPr>
          <a:lstStyle/>
          <a:p>
            <a:r>
              <a:rPr lang="en-US" dirty="0" err="1" smtClean="0">
                <a:latin typeface="Courier New" pitchFamily="49" charset="0"/>
                <a:cs typeface="Courier New" pitchFamily="49" charset="0"/>
              </a:rPr>
              <a:t>C</a:t>
            </a:r>
            <a:r>
              <a:rPr lang="en-US" baseline="-25000" dirty="0" err="1" smtClean="0">
                <a:latin typeface="Courier New" pitchFamily="49" charset="0"/>
                <a:cs typeface="Courier New" pitchFamily="49" charset="0"/>
              </a:rPr>
              <a:t>dest</a:t>
            </a:r>
            <a:r>
              <a:rPr lang="en-US" baseline="-25000" dirty="0" smtClean="0">
                <a:latin typeface="Courier New" pitchFamily="49" charset="0"/>
                <a:cs typeface="Courier New" pitchFamily="49" charset="0"/>
              </a:rPr>
              <a:t> </a:t>
            </a:r>
            <a:r>
              <a:rPr lang="en-US" dirty="0">
                <a:latin typeface="Courier New" pitchFamily="49" charset="0"/>
                <a:cs typeface="Courier New" pitchFamily="49" charset="0"/>
              </a:rPr>
              <a:t>= </a:t>
            </a:r>
            <a:r>
              <a:rPr lang="en-US" dirty="0" smtClean="0">
                <a:latin typeface="Courier New" pitchFamily="49" charset="0"/>
                <a:cs typeface="Courier New" pitchFamily="49" charset="0"/>
              </a:rPr>
              <a:t>(</a:t>
            </a:r>
            <a:r>
              <a:rPr lang="en-US" dirty="0" err="1" smtClean="0">
                <a:latin typeface="Courier New" pitchFamily="49" charset="0"/>
                <a:cs typeface="Courier New" pitchFamily="49" charset="0"/>
              </a:rPr>
              <a:t>C</a:t>
            </a:r>
            <a:r>
              <a:rPr lang="en-US" baseline="-25000" dirty="0" err="1" smtClean="0">
                <a:latin typeface="Courier New" pitchFamily="49" charset="0"/>
                <a:cs typeface="Courier New" pitchFamily="49" charset="0"/>
              </a:rPr>
              <a:t>source</a:t>
            </a:r>
            <a:r>
              <a:rPr lang="en-US" dirty="0" err="1" smtClean="0">
                <a:latin typeface="Courier New" pitchFamily="49" charset="0"/>
                <a:cs typeface="Courier New" pitchFamily="49" charset="0"/>
              </a:rPr>
              <a:t>.rgb</a:t>
            </a:r>
            <a:r>
              <a:rPr lang="en-US" dirty="0" smtClean="0">
                <a:latin typeface="Courier New" pitchFamily="49" charset="0"/>
                <a:cs typeface="Courier New" pitchFamily="49" charset="0"/>
              </a:rPr>
              <a:t>)(</a:t>
            </a:r>
            <a:r>
              <a:rPr lang="en-US" dirty="0" err="1">
                <a:latin typeface="Courier New" pitchFamily="49" charset="0"/>
                <a:cs typeface="Courier New" pitchFamily="49" charset="0"/>
              </a:rPr>
              <a:t>C</a:t>
            </a:r>
            <a:r>
              <a:rPr lang="en-US" baseline="-25000" dirty="0" err="1">
                <a:latin typeface="Courier New" pitchFamily="49" charset="0"/>
                <a:cs typeface="Courier New" pitchFamily="49" charset="0"/>
              </a:rPr>
              <a:t>source</a:t>
            </a:r>
            <a:r>
              <a:rPr lang="en-US" dirty="0" err="1">
                <a:latin typeface="Courier New" pitchFamily="49" charset="0"/>
                <a:cs typeface="Courier New" pitchFamily="49" charset="0"/>
              </a:rPr>
              <a:t>.a</a:t>
            </a:r>
            <a:r>
              <a:rPr lang="en-US" dirty="0">
                <a:latin typeface="Courier New" pitchFamily="49" charset="0"/>
                <a:cs typeface="Courier New" pitchFamily="49" charset="0"/>
              </a:rPr>
              <a:t>)</a:t>
            </a:r>
            <a:r>
              <a:rPr lang="en-US" baseline="-25000" dirty="0" smtClean="0">
                <a:latin typeface="Courier New" pitchFamily="49" charset="0"/>
                <a:cs typeface="Courier New" pitchFamily="49" charset="0"/>
              </a:rPr>
              <a:t> </a:t>
            </a:r>
            <a:r>
              <a:rPr lang="en-US" dirty="0" smtClean="0">
                <a:latin typeface="Courier New" pitchFamily="49" charset="0"/>
                <a:cs typeface="Courier New" pitchFamily="49" charset="0"/>
              </a:rPr>
              <a:t>+ </a:t>
            </a:r>
          </a:p>
          <a:p>
            <a:r>
              <a:rPr lang="en-US" dirty="0">
                <a:latin typeface="Courier New" pitchFamily="49" charset="0"/>
                <a:cs typeface="Courier New" pitchFamily="49" charset="0"/>
              </a:rPr>
              <a:t> </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C</a:t>
            </a:r>
            <a:r>
              <a:rPr lang="en-US" baseline="-25000" dirty="0" err="1" smtClean="0">
                <a:latin typeface="Courier New" pitchFamily="49" charset="0"/>
                <a:cs typeface="Courier New" pitchFamily="49" charset="0"/>
              </a:rPr>
              <a:t>dest</a:t>
            </a:r>
            <a:r>
              <a:rPr lang="en-US" dirty="0" err="1">
                <a:latin typeface="Courier New" pitchFamily="49" charset="0"/>
                <a:cs typeface="Courier New" pitchFamily="49" charset="0"/>
              </a:rPr>
              <a:t>.rgb</a:t>
            </a:r>
            <a:r>
              <a:rPr lang="en-US" dirty="0" smtClean="0">
                <a:latin typeface="Courier New" pitchFamily="49" charset="0"/>
                <a:cs typeface="Courier New" pitchFamily="49" charset="0"/>
              </a:rPr>
              <a:t>)</a:t>
            </a:r>
            <a:r>
              <a:rPr lang="en-US" dirty="0">
                <a:latin typeface="Courier New" pitchFamily="49" charset="0"/>
                <a:cs typeface="Courier New" pitchFamily="49" charset="0"/>
              </a:rPr>
              <a:t> </a:t>
            </a:r>
            <a:r>
              <a:rPr lang="en-US" dirty="0" smtClean="0">
                <a:latin typeface="Courier New" pitchFamily="49" charset="0"/>
                <a:cs typeface="Courier New" pitchFamily="49" charset="0"/>
              </a:rPr>
              <a:t>(1 - </a:t>
            </a:r>
            <a:r>
              <a:rPr lang="en-US" dirty="0" err="1" smtClean="0">
                <a:latin typeface="Courier New" pitchFamily="49" charset="0"/>
                <a:cs typeface="Courier New" pitchFamily="49" charset="0"/>
              </a:rPr>
              <a:t>C</a:t>
            </a:r>
            <a:r>
              <a:rPr lang="en-US" baseline="-25000" dirty="0" err="1" smtClean="0">
                <a:latin typeface="Courier New" pitchFamily="49" charset="0"/>
                <a:cs typeface="Courier New" pitchFamily="49" charset="0"/>
              </a:rPr>
              <a:t>source</a:t>
            </a:r>
            <a:r>
              <a:rPr lang="en-US" dirty="0" err="1" smtClean="0">
                <a:latin typeface="Courier New" pitchFamily="49" charset="0"/>
                <a:cs typeface="Courier New" pitchFamily="49" charset="0"/>
              </a:rPr>
              <a:t>.a</a:t>
            </a:r>
            <a:r>
              <a:rPr lang="en-US" dirty="0" smtClean="0">
                <a:latin typeface="Courier New" pitchFamily="49" charset="0"/>
                <a:cs typeface="Courier New" pitchFamily="49" charset="0"/>
              </a:rPr>
              <a:t>);</a:t>
            </a:r>
            <a:endParaRPr lang="en-US" baseline="-25000" dirty="0">
              <a:latin typeface="Courier New" pitchFamily="49" charset="0"/>
              <a:cs typeface="Courier New" pitchFamily="49" charset="0"/>
            </a:endParaRPr>
          </a:p>
        </p:txBody>
      </p:sp>
      <p:sp>
        <p:nvSpPr>
          <p:cNvPr id="20" name="TextBox 19"/>
          <p:cNvSpPr txBox="1"/>
          <p:nvPr/>
        </p:nvSpPr>
        <p:spPr>
          <a:xfrm>
            <a:off x="3276600" y="2754868"/>
            <a:ext cx="5638800" cy="369332"/>
          </a:xfrm>
          <a:prstGeom prst="rect">
            <a:avLst/>
          </a:prstGeom>
          <a:noFill/>
        </p:spPr>
        <p:txBody>
          <a:bodyPr wrap="square" rtlCol="0">
            <a:spAutoFit/>
          </a:bodyPr>
          <a:lstStyle/>
          <a:p>
            <a:r>
              <a:rPr lang="en-US" dirty="0" err="1" smtClean="0">
                <a:latin typeface="Courier New" pitchFamily="49" charset="0"/>
                <a:cs typeface="Courier New" pitchFamily="49" charset="0"/>
              </a:rPr>
              <a:t>C</a:t>
            </a:r>
            <a:r>
              <a:rPr lang="en-US" baseline="-25000" dirty="0" err="1" smtClean="0">
                <a:latin typeface="Courier New" pitchFamily="49" charset="0"/>
                <a:cs typeface="Courier New" pitchFamily="49" charset="0"/>
              </a:rPr>
              <a:t>dest</a:t>
            </a:r>
            <a:r>
              <a:rPr lang="en-US" baseline="-25000" dirty="0" smtClean="0">
                <a:latin typeface="Courier New" pitchFamily="49" charset="0"/>
                <a:cs typeface="Courier New" pitchFamily="49" charset="0"/>
              </a:rPr>
              <a:t> </a:t>
            </a:r>
            <a:r>
              <a:rPr lang="en-US" dirty="0">
                <a:latin typeface="Courier New" pitchFamily="49" charset="0"/>
                <a:cs typeface="Courier New" pitchFamily="49" charset="0"/>
              </a:rPr>
              <a:t>= </a:t>
            </a:r>
            <a:r>
              <a:rPr lang="en-US" dirty="0" smtClean="0">
                <a:latin typeface="Courier New" pitchFamily="49" charset="0"/>
                <a:cs typeface="Courier New" pitchFamily="49" charset="0"/>
              </a:rPr>
              <a:t>(</a:t>
            </a:r>
            <a:r>
              <a:rPr lang="en-US" dirty="0" err="1" smtClean="0">
                <a:latin typeface="Courier New" pitchFamily="49" charset="0"/>
                <a:cs typeface="Courier New" pitchFamily="49" charset="0"/>
              </a:rPr>
              <a:t>C</a:t>
            </a:r>
            <a:r>
              <a:rPr lang="en-US" baseline="-25000" dirty="0" err="1" smtClean="0">
                <a:latin typeface="Courier New" pitchFamily="49" charset="0"/>
                <a:cs typeface="Courier New" pitchFamily="49" charset="0"/>
              </a:rPr>
              <a:t>source</a:t>
            </a:r>
            <a:r>
              <a:rPr lang="en-US" dirty="0" err="1" smtClean="0">
                <a:latin typeface="Courier New" pitchFamily="49" charset="0"/>
                <a:cs typeface="Courier New" pitchFamily="49" charset="0"/>
              </a:rPr>
              <a:t>.rgb</a:t>
            </a:r>
            <a:r>
              <a:rPr lang="en-US" dirty="0" smtClean="0">
                <a:latin typeface="Courier New" pitchFamily="49" charset="0"/>
                <a:cs typeface="Courier New" pitchFamily="49" charset="0"/>
              </a:rPr>
              <a:t>)(</a:t>
            </a:r>
            <a:r>
              <a:rPr lang="en-US" dirty="0" err="1">
                <a:latin typeface="Courier New" pitchFamily="49" charset="0"/>
                <a:cs typeface="Courier New" pitchFamily="49" charset="0"/>
              </a:rPr>
              <a:t>C</a:t>
            </a:r>
            <a:r>
              <a:rPr lang="en-US" baseline="-25000" dirty="0" err="1">
                <a:latin typeface="Courier New" pitchFamily="49" charset="0"/>
                <a:cs typeface="Courier New" pitchFamily="49" charset="0"/>
              </a:rPr>
              <a:t>source</a:t>
            </a:r>
            <a:r>
              <a:rPr lang="en-US" dirty="0" err="1">
                <a:latin typeface="Courier New" pitchFamily="49" charset="0"/>
                <a:cs typeface="Courier New" pitchFamily="49" charset="0"/>
              </a:rPr>
              <a:t>.a</a:t>
            </a:r>
            <a:r>
              <a:rPr lang="en-US" dirty="0">
                <a:latin typeface="Courier New" pitchFamily="49" charset="0"/>
                <a:cs typeface="Courier New" pitchFamily="49" charset="0"/>
              </a:rPr>
              <a:t>)</a:t>
            </a:r>
            <a:r>
              <a:rPr lang="en-US" baseline="-25000" dirty="0" smtClean="0">
                <a:latin typeface="Courier New" pitchFamily="49" charset="0"/>
                <a:cs typeface="Courier New" pitchFamily="49" charset="0"/>
              </a:rPr>
              <a:t> </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C</a:t>
            </a:r>
            <a:r>
              <a:rPr lang="en-US" baseline="-25000" dirty="0" err="1" smtClean="0">
                <a:latin typeface="Courier New" pitchFamily="49" charset="0"/>
                <a:cs typeface="Courier New" pitchFamily="49" charset="0"/>
              </a:rPr>
              <a:t>dest</a:t>
            </a:r>
            <a:r>
              <a:rPr lang="en-US" dirty="0" err="1">
                <a:latin typeface="Courier New" pitchFamily="49" charset="0"/>
                <a:cs typeface="Courier New" pitchFamily="49" charset="0"/>
              </a:rPr>
              <a:t>.rgb</a:t>
            </a:r>
            <a:r>
              <a:rPr lang="en-US" dirty="0" smtClean="0">
                <a:latin typeface="Courier New" pitchFamily="49" charset="0"/>
                <a:cs typeface="Courier New" pitchFamily="49" charset="0"/>
              </a:rPr>
              <a:t>);</a:t>
            </a:r>
            <a:endParaRPr lang="en-US" baseline="-25000" dirty="0">
              <a:latin typeface="Courier New" pitchFamily="49" charset="0"/>
              <a:cs typeface="Courier New" pitchFamily="49" charset="0"/>
            </a:endParaRPr>
          </a:p>
        </p:txBody>
      </p:sp>
      <p:pic>
        <p:nvPicPr>
          <p:cNvPr id="186370" name="Picture 2" descr="fig06-0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4267200"/>
            <a:ext cx="2869284" cy="2215088"/>
          </a:xfrm>
          <a:prstGeom prst="rect">
            <a:avLst/>
          </a:prstGeom>
          <a:noFill/>
          <a:extLst>
            <a:ext uri="{909E8E84-426E-40dd-AFC4-6F175D3DCCD1}">
              <a14:hiddenFill xmlns="" xmlns:a14="http://schemas.microsoft.com/office/drawing/2010/main">
                <a:solidFill>
                  <a:srgbClr val="FFFFFF"/>
                </a:solidFill>
              </a14:hiddenFill>
            </a:ext>
          </a:extLst>
        </p:spPr>
      </p:pic>
      <p:sp>
        <p:nvSpPr>
          <p:cNvPr id="22"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 from </a:t>
            </a:r>
            <a:r>
              <a:rPr lang="en-US" sz="1000" dirty="0">
                <a:hlinkClick r:id="rId4"/>
              </a:rPr>
              <a:t>http://http.developer.nvidia.com/GPUGems/gpugems_ch06.html</a:t>
            </a:r>
            <a:endParaRPr lang="en-US" sz="1000"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61</a:t>
            </a:fld>
            <a:endParaRPr lang="en-US"/>
          </a:p>
        </p:txBody>
      </p:sp>
    </p:spTree>
    <p:extLst>
      <p:ext uri="{BB962C8B-B14F-4D97-AF65-F5344CB8AC3E}">
        <p14:creationId xmlns:p14="http://schemas.microsoft.com/office/powerpoint/2010/main" val="156061926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Blending</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02" name="TextBox 101"/>
          <p:cNvSpPr txBox="1"/>
          <p:nvPr/>
        </p:nvSpPr>
        <p:spPr>
          <a:xfrm>
            <a:off x="2819400" y="1764268"/>
            <a:ext cx="5943600" cy="369332"/>
          </a:xfrm>
          <a:prstGeom prst="rect">
            <a:avLst/>
          </a:prstGeom>
          <a:noFill/>
        </p:spPr>
        <p:txBody>
          <a:bodyPr wrap="square" rtlCol="0">
            <a:spAutoFit/>
          </a:bodyPr>
          <a:lstStyle/>
          <a:p>
            <a:pPr marL="285750" indent="-285750">
              <a:buFont typeface="Arial" pitchFamily="34" charset="0"/>
              <a:buChar char="•"/>
            </a:pPr>
            <a:r>
              <a:rPr lang="en-US" dirty="0" smtClean="0"/>
              <a:t>Alpha Blending sorting</a:t>
            </a:r>
          </a:p>
        </p:txBody>
      </p:sp>
      <p:sp>
        <p:nvSpPr>
          <p:cNvPr id="21" name="TextBox 20"/>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3" name="TextBox 22"/>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62</a:t>
            </a:fld>
            <a:endParaRPr lang="en-US"/>
          </a:p>
        </p:txBody>
      </p:sp>
      <p:sp>
        <p:nvSpPr>
          <p:cNvPr id="26" name="Text Box 4"/>
          <p:cNvSpPr txBox="1">
            <a:spLocks noChangeArrowheads="1"/>
          </p:cNvSpPr>
          <p:nvPr/>
        </p:nvSpPr>
        <p:spPr bwMode="auto">
          <a:xfrm>
            <a:off x="76200" y="6659946"/>
            <a:ext cx="9144000" cy="2308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900" dirty="0" smtClean="0"/>
              <a:t>Screenshot and demo by Eric Haines and Gundega Dekena. Udacity </a:t>
            </a:r>
            <a:r>
              <a:rPr lang="en-US" sz="900" dirty="0" smtClean="0">
                <a:hlinkClick r:id="rId3"/>
              </a:rPr>
              <a:t>Interactive 3D Graphics</a:t>
            </a:r>
            <a:r>
              <a:rPr lang="en-US" sz="900" dirty="0" smtClean="0"/>
              <a:t>.</a:t>
            </a:r>
            <a:endParaRPr lang="en-US" sz="900" dirty="0"/>
          </a:p>
        </p:txBody>
      </p:sp>
      <p:pic>
        <p:nvPicPr>
          <p:cNvPr id="4" name="Picture 3">
            <a:hlinkClick r:id="rId4"/>
          </p:cNvPr>
          <p:cNvPicPr>
            <a:picLocks noChangeAspect="1"/>
          </p:cNvPicPr>
          <p:nvPr/>
        </p:nvPicPr>
        <p:blipFill>
          <a:blip r:embed="rId5"/>
          <a:stretch>
            <a:fillRect/>
          </a:stretch>
        </p:blipFill>
        <p:spPr>
          <a:xfrm>
            <a:off x="3505200" y="2545146"/>
            <a:ext cx="4996336" cy="3160375"/>
          </a:xfrm>
          <a:prstGeom prst="rect">
            <a:avLst/>
          </a:prstGeom>
        </p:spPr>
      </p:pic>
    </p:spTree>
    <p:extLst>
      <p:ext uri="{BB962C8B-B14F-4D97-AF65-F5344CB8AC3E}">
        <p14:creationId xmlns:p14="http://schemas.microsoft.com/office/powerpoint/2010/main" val="10597237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Graphics Pipeline Walkthrough</a:t>
            </a:r>
            <a:endParaRPr lang="en-US" dirty="0"/>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1" name="TextBox 30"/>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9"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Images from </a:t>
            </a:r>
            <a:r>
              <a:rPr lang="en-US" sz="1000" dirty="0">
                <a:hlinkClick r:id="rId3"/>
              </a:rPr>
              <a:t>http://</a:t>
            </a:r>
            <a:r>
              <a:rPr lang="en-US" sz="1000" dirty="0" smtClean="0">
                <a:hlinkClick r:id="rId3"/>
              </a:rPr>
              <a:t>www.cs.cmu.edu/afs/cs.cmu.edu/academic/class/15869-f11/www/lectures/01_intro.pdf</a:t>
            </a:r>
            <a:endParaRPr lang="en-US" sz="1000" dirty="0"/>
          </a:p>
        </p:txBody>
      </p:sp>
      <p:cxnSp>
        <p:nvCxnSpPr>
          <p:cNvPr id="41" name="Straight Arrow Connector 40"/>
          <p:cNvCxnSpPr/>
          <p:nvPr/>
        </p:nvCxnSpPr>
        <p:spPr bwMode="auto">
          <a:xfrm>
            <a:off x="2531269" y="6312932"/>
            <a:ext cx="909637" cy="0"/>
          </a:xfrm>
          <a:prstGeom prst="straightConnector1">
            <a:avLst/>
          </a:prstGeom>
          <a:solidFill>
            <a:schemeClr val="accent1"/>
          </a:solidFill>
          <a:ln w="28575" cap="flat" cmpd="sng" algn="ctr">
            <a:solidFill>
              <a:srgbClr val="66FF33"/>
            </a:solidFill>
            <a:prstDash val="solid"/>
            <a:round/>
            <a:headEnd type="none" w="med" len="med"/>
            <a:tailEnd type="arrow"/>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pic>
        <p:nvPicPr>
          <p:cNvPr id="14234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1118" y="5394073"/>
            <a:ext cx="3419475" cy="1104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3" name="TextBox 22"/>
          <p:cNvSpPr txBox="1"/>
          <p:nvPr/>
        </p:nvSpPr>
        <p:spPr>
          <a:xfrm>
            <a:off x="2819400" y="1764268"/>
            <a:ext cx="5943600" cy="646331"/>
          </a:xfrm>
          <a:prstGeom prst="rect">
            <a:avLst/>
          </a:prstGeom>
          <a:noFill/>
        </p:spPr>
        <p:txBody>
          <a:bodyPr wrap="square" rtlCol="0">
            <a:spAutoFit/>
          </a:bodyPr>
          <a:lstStyle/>
          <a:p>
            <a:pPr marL="285750" indent="-285750">
              <a:buFont typeface="Arial" pitchFamily="34" charset="0"/>
              <a:buChar char="•"/>
            </a:pPr>
            <a:r>
              <a:rPr lang="en-US" dirty="0" smtClean="0"/>
              <a:t>After all that, write to the framebuffer!</a:t>
            </a:r>
          </a:p>
          <a:p>
            <a:pPr marL="742950" lvl="1" indent="-285750">
              <a:buFont typeface="Arial" pitchFamily="34" charset="0"/>
              <a:buChar char="•"/>
            </a:pPr>
            <a:endParaRPr lang="en-US" i="1" dirty="0">
              <a:solidFill>
                <a:srgbClr val="FFC000"/>
              </a:solidFill>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63</a:t>
            </a:fld>
            <a:endParaRPr lang="en-US"/>
          </a:p>
        </p:txBody>
      </p:sp>
    </p:spTree>
    <p:extLst>
      <p:ext uri="{BB962C8B-B14F-4D97-AF65-F5344CB8AC3E}">
        <p14:creationId xmlns:p14="http://schemas.microsoft.com/office/powerpoint/2010/main" val="35087501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Performance Analysis</a:t>
            </a:r>
            <a:endParaRPr lang="en-US" dirty="0"/>
          </a:p>
        </p:txBody>
      </p:sp>
      <p:sp>
        <p:nvSpPr>
          <p:cNvPr id="4" name="Slide Number Placeholder 3"/>
          <p:cNvSpPr>
            <a:spLocks noGrp="1"/>
          </p:cNvSpPr>
          <p:nvPr>
            <p:ph type="sldNum" sz="quarter" idx="11"/>
          </p:nvPr>
        </p:nvSpPr>
        <p:spPr/>
        <p:txBody>
          <a:bodyPr/>
          <a:lstStyle/>
          <a:p>
            <a:fld id="{048D3C82-491F-4F02-A89C-B40ED79CC886}" type="slidenum">
              <a:rPr lang="en-US" smtClean="0"/>
              <a:pPr/>
              <a:t>64</a:t>
            </a:fld>
            <a:endParaRPr lang="en-US"/>
          </a:p>
        </p:txBody>
      </p:sp>
      <p:sp>
        <p:nvSpPr>
          <p:cNvPr id="5" name="Text Box 4"/>
          <p:cNvSpPr txBox="1">
            <a:spLocks noChangeArrowheads="1"/>
          </p:cNvSpPr>
          <p:nvPr/>
        </p:nvSpPr>
        <p:spPr bwMode="auto">
          <a:xfrm>
            <a:off x="0" y="6629400"/>
            <a:ext cx="9144000" cy="2462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000" dirty="0" smtClean="0"/>
              <a:t>Images from </a:t>
            </a:r>
            <a:r>
              <a:rPr lang="en-US" sz="1000" dirty="0">
                <a:hlinkClick r:id="rId3"/>
              </a:rPr>
              <a:t>http://www.student.chemia.uj.edu.pl/~</a:t>
            </a:r>
            <a:r>
              <a:rPr lang="en-US" sz="1000" dirty="0" smtClean="0">
                <a:hlinkClick r:id="rId3"/>
              </a:rPr>
              <a:t>mrozek/USl/wyklad/Nowe_konstrukcje/Siggraph_Larrabee_paper.pdf</a:t>
            </a:r>
            <a:endParaRPr lang="en-US" sz="1000" dirty="0"/>
          </a:p>
        </p:txBody>
      </p:sp>
      <p:grpSp>
        <p:nvGrpSpPr>
          <p:cNvPr id="9" name="Group 8"/>
          <p:cNvGrpSpPr/>
          <p:nvPr/>
        </p:nvGrpSpPr>
        <p:grpSpPr>
          <a:xfrm>
            <a:off x="490261" y="2524115"/>
            <a:ext cx="8163479" cy="2829320"/>
            <a:chOff x="457200" y="2524115"/>
            <a:chExt cx="8163479" cy="2829320"/>
          </a:xfrm>
        </p:grpSpPr>
        <p:pic>
          <p:nvPicPr>
            <p:cNvPr id="6" name="Picture 5"/>
            <p:cNvPicPr>
              <a:picLocks noChangeAspect="1"/>
            </p:cNvPicPr>
            <p:nvPr/>
          </p:nvPicPr>
          <p:blipFill>
            <a:blip r:embed="rId4"/>
            <a:stretch>
              <a:fillRect/>
            </a:stretch>
          </p:blipFill>
          <p:spPr>
            <a:xfrm>
              <a:off x="457200" y="2524115"/>
              <a:ext cx="4105848" cy="2695951"/>
            </a:xfrm>
            <a:prstGeom prst="rect">
              <a:avLst/>
            </a:prstGeom>
          </p:spPr>
        </p:pic>
        <p:pic>
          <p:nvPicPr>
            <p:cNvPr id="7" name="Picture 6"/>
            <p:cNvPicPr>
              <a:picLocks noChangeAspect="1"/>
            </p:cNvPicPr>
            <p:nvPr/>
          </p:nvPicPr>
          <p:blipFill>
            <a:blip r:embed="rId5"/>
            <a:stretch>
              <a:fillRect/>
            </a:stretch>
          </p:blipFill>
          <p:spPr>
            <a:xfrm>
              <a:off x="4648200" y="2524115"/>
              <a:ext cx="3972479" cy="2829320"/>
            </a:xfrm>
            <a:prstGeom prst="rect">
              <a:avLst/>
            </a:prstGeom>
          </p:spPr>
        </p:pic>
      </p:grpSp>
    </p:spTree>
    <p:extLst>
      <p:ext uri="{BB962C8B-B14F-4D97-AF65-F5344CB8AC3E}">
        <p14:creationId xmlns:p14="http://schemas.microsoft.com/office/powerpoint/2010/main" val="396592354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p:nvPr>
        </p:nvSpPr>
        <p:spPr/>
        <p:txBody>
          <a:bodyPr/>
          <a:lstStyle/>
          <a:p>
            <a:r>
              <a:rPr lang="en-US" sz="4000"/>
              <a:t>Evolution of the Programmable Graphics Pipeline</a:t>
            </a:r>
          </a:p>
        </p:txBody>
      </p:sp>
      <p:sp>
        <p:nvSpPr>
          <p:cNvPr id="117763" name="Rectangle 3"/>
          <p:cNvSpPr>
            <a:spLocks noGrp="1" noChangeArrowheads="1"/>
          </p:cNvSpPr>
          <p:nvPr>
            <p:ph type="body" idx="1"/>
          </p:nvPr>
        </p:nvSpPr>
        <p:spPr/>
        <p:txBody>
          <a:bodyPr/>
          <a:lstStyle/>
          <a:p>
            <a:r>
              <a:rPr lang="en-US"/>
              <a:t>Pre GPU</a:t>
            </a:r>
          </a:p>
          <a:p>
            <a:r>
              <a:rPr lang="en-US"/>
              <a:t>Fixed function GPU</a:t>
            </a:r>
          </a:p>
          <a:p>
            <a:r>
              <a:rPr lang="en-US"/>
              <a:t>Programmable GPU</a:t>
            </a:r>
          </a:p>
          <a:p>
            <a:r>
              <a:rPr lang="en-US"/>
              <a:t>Unified Shader Processors</a:t>
            </a:r>
          </a:p>
        </p:txBody>
      </p:sp>
      <p:sp>
        <p:nvSpPr>
          <p:cNvPr id="2" name="Slide Number Placeholder 1"/>
          <p:cNvSpPr>
            <a:spLocks noGrp="1"/>
          </p:cNvSpPr>
          <p:nvPr>
            <p:ph type="sldNum" sz="quarter" idx="11"/>
          </p:nvPr>
        </p:nvSpPr>
        <p:spPr/>
        <p:txBody>
          <a:bodyPr/>
          <a:lstStyle/>
          <a:p>
            <a:fld id="{048D3C82-491F-4F02-A89C-B40ED79CC886}" type="slidenum">
              <a:rPr lang="en-US" smtClean="0"/>
              <a:pPr/>
              <a:t>65</a:t>
            </a:fld>
            <a:endParaRPr 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p:txBody>
          <a:bodyPr/>
          <a:lstStyle/>
          <a:p>
            <a:r>
              <a:rPr lang="en-US"/>
              <a:t>Early 90s – Pre GPU</a:t>
            </a:r>
          </a:p>
        </p:txBody>
      </p:sp>
      <p:pic>
        <p:nvPicPr>
          <p:cNvPr id="9011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1538288"/>
            <a:ext cx="8991600" cy="4938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90117" name="Text Box 5"/>
          <p:cNvSpPr txBox="1">
            <a:spLocks noChangeArrowheads="1"/>
          </p:cNvSpPr>
          <p:nvPr/>
        </p:nvSpPr>
        <p:spPr bwMode="auto">
          <a:xfrm>
            <a:off x="0" y="6581001"/>
            <a:ext cx="9144000" cy="27699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a:t>Slide from </a:t>
            </a:r>
            <a:r>
              <a:rPr lang="en-US" sz="1200" dirty="0" smtClean="0"/>
              <a:t> </a:t>
            </a:r>
            <a:r>
              <a:rPr lang="en-US" sz="1200" dirty="0" smtClean="0">
                <a:hlinkClick r:id="rId4"/>
              </a:rPr>
              <a:t>http</a:t>
            </a:r>
            <a:r>
              <a:rPr lang="en-US" sz="1200" dirty="0">
                <a:hlinkClick r:id="rId4"/>
              </a:rPr>
              <a:t>://</a:t>
            </a:r>
            <a:r>
              <a:rPr lang="en-US" sz="1200" dirty="0" smtClean="0">
                <a:hlinkClick r:id="rId4"/>
              </a:rPr>
              <a:t>s09.idav.ucdavis.edu/talks/01-BPS-SIGGRAPH09-mhouston.pdf</a:t>
            </a:r>
            <a:endParaRPr lang="en-US" sz="1200" dirty="0" smtClean="0"/>
          </a:p>
        </p:txBody>
      </p:sp>
      <p:sp>
        <p:nvSpPr>
          <p:cNvPr id="2" name="Slide Number Placeholder 1"/>
          <p:cNvSpPr>
            <a:spLocks noGrp="1"/>
          </p:cNvSpPr>
          <p:nvPr>
            <p:ph type="sldNum" sz="quarter" idx="11"/>
          </p:nvPr>
        </p:nvSpPr>
        <p:spPr/>
        <p:txBody>
          <a:bodyPr/>
          <a:lstStyle/>
          <a:p>
            <a:fld id="{048D3C82-491F-4F02-A89C-B40ED79CC886}" type="slidenum">
              <a:rPr lang="en-US" smtClean="0"/>
              <a:pPr/>
              <a:t>66</a:t>
            </a:fld>
            <a:endParaRPr lang="en-US"/>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Grp="1" noChangeArrowheads="1"/>
          </p:cNvSpPr>
          <p:nvPr>
            <p:ph type="title"/>
          </p:nvPr>
        </p:nvSpPr>
        <p:spPr/>
        <p:txBody>
          <a:bodyPr/>
          <a:lstStyle/>
          <a:p>
            <a:r>
              <a:rPr lang="en-US"/>
              <a:t>Why GPUs?</a:t>
            </a:r>
          </a:p>
        </p:txBody>
      </p:sp>
      <p:sp>
        <p:nvSpPr>
          <p:cNvPr id="132099" name="Rectangle 3"/>
          <p:cNvSpPr>
            <a:spLocks noGrp="1" noChangeArrowheads="1"/>
          </p:cNvSpPr>
          <p:nvPr>
            <p:ph type="body" idx="1"/>
          </p:nvPr>
        </p:nvSpPr>
        <p:spPr>
          <a:xfrm>
            <a:off x="457200" y="1981200"/>
            <a:ext cx="8610600" cy="3886200"/>
          </a:xfrm>
        </p:spPr>
        <p:txBody>
          <a:bodyPr/>
          <a:lstStyle/>
          <a:p>
            <a:r>
              <a:rPr lang="en-US" dirty="0"/>
              <a:t>Exploit Parallelism</a:t>
            </a:r>
          </a:p>
          <a:p>
            <a:pPr lvl="1"/>
            <a:r>
              <a:rPr lang="en-US" dirty="0"/>
              <a:t>Pipeline parallel</a:t>
            </a:r>
          </a:p>
          <a:p>
            <a:pPr lvl="1"/>
            <a:r>
              <a:rPr lang="en-US" dirty="0"/>
              <a:t>Data-parallel</a:t>
            </a:r>
          </a:p>
          <a:p>
            <a:pPr lvl="1"/>
            <a:r>
              <a:rPr lang="en-US" dirty="0"/>
              <a:t>CPU and GPU executing in parallel</a:t>
            </a:r>
          </a:p>
          <a:p>
            <a:r>
              <a:rPr lang="en-US" dirty="0" smtClean="0"/>
              <a:t>Hardware:</a:t>
            </a:r>
          </a:p>
          <a:p>
            <a:pPr lvl="1"/>
            <a:r>
              <a:rPr lang="en-US" dirty="0" smtClean="0"/>
              <a:t>Texture </a:t>
            </a:r>
            <a:r>
              <a:rPr lang="en-US" dirty="0"/>
              <a:t>filtering, </a:t>
            </a:r>
            <a:r>
              <a:rPr lang="en-US" dirty="0" smtClean="0"/>
              <a:t>rasterization, alpha blending, …</a:t>
            </a:r>
          </a:p>
          <a:p>
            <a:pPr lvl="1"/>
            <a:r>
              <a:rPr lang="en-US" dirty="0" smtClean="0"/>
              <a:t>MAD</a:t>
            </a:r>
            <a:r>
              <a:rPr lang="en-US" dirty="0"/>
              <a:t>, </a:t>
            </a:r>
            <a:r>
              <a:rPr lang="en-US" dirty="0" smtClean="0"/>
              <a:t>sqrt, ...</a:t>
            </a:r>
            <a:endParaRPr lang="en-US" dirty="0"/>
          </a:p>
        </p:txBody>
      </p:sp>
      <p:sp>
        <p:nvSpPr>
          <p:cNvPr id="2" name="Slide Number Placeholder 1"/>
          <p:cNvSpPr>
            <a:spLocks noGrp="1"/>
          </p:cNvSpPr>
          <p:nvPr>
            <p:ph type="sldNum" sz="quarter" idx="11"/>
          </p:nvPr>
        </p:nvSpPr>
        <p:spPr/>
        <p:txBody>
          <a:bodyPr/>
          <a:lstStyle/>
          <a:p>
            <a:fld id="{048D3C82-491F-4F02-A89C-B40ED79CC886}" type="slidenum">
              <a:rPr lang="en-US" smtClean="0"/>
              <a:pPr/>
              <a:t>67</a:t>
            </a:fld>
            <a:endParaRPr lang="en-US"/>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Texture Hardware</a:t>
            </a:r>
            <a:endParaRPr lang="en-US" dirty="0"/>
          </a:p>
        </p:txBody>
      </p:sp>
      <p:sp>
        <p:nvSpPr>
          <p:cNvPr id="4" name="Slide Number Placeholder 3"/>
          <p:cNvSpPr>
            <a:spLocks noGrp="1"/>
          </p:cNvSpPr>
          <p:nvPr>
            <p:ph type="sldNum" sz="quarter" idx="11"/>
          </p:nvPr>
        </p:nvSpPr>
        <p:spPr/>
        <p:txBody>
          <a:bodyPr/>
          <a:lstStyle/>
          <a:p>
            <a:fld id="{048D3C82-491F-4F02-A89C-B40ED79CC886}" type="slidenum">
              <a:rPr lang="en-US" smtClean="0"/>
              <a:pPr/>
              <a:t>68</a:t>
            </a:fld>
            <a:endParaRPr lang="en-US"/>
          </a:p>
        </p:txBody>
      </p:sp>
      <p:sp>
        <p:nvSpPr>
          <p:cNvPr id="5" name="Text Box 4"/>
          <p:cNvSpPr txBox="1">
            <a:spLocks noChangeArrowheads="1"/>
          </p:cNvSpPr>
          <p:nvPr/>
        </p:nvSpPr>
        <p:spPr bwMode="auto">
          <a:xfrm>
            <a:off x="76200" y="6659946"/>
            <a:ext cx="9144000" cy="2308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900" dirty="0" smtClean="0"/>
              <a:t>Screenshot and demo by Eric Haines and Gundega Dekena. Udacity </a:t>
            </a:r>
            <a:r>
              <a:rPr lang="en-US" sz="900" dirty="0" smtClean="0">
                <a:hlinkClick r:id="rId3"/>
              </a:rPr>
              <a:t>Interactive 3D Graphics</a:t>
            </a:r>
            <a:r>
              <a:rPr lang="en-US" sz="900" dirty="0" smtClean="0"/>
              <a:t>.</a:t>
            </a:r>
            <a:endParaRPr lang="en-US" sz="900" dirty="0"/>
          </a:p>
        </p:txBody>
      </p:sp>
      <p:pic>
        <p:nvPicPr>
          <p:cNvPr id="6" name="Picture 5">
            <a:hlinkClick r:id="rId4"/>
          </p:cNvPr>
          <p:cNvPicPr>
            <a:picLocks noChangeAspect="1"/>
          </p:cNvPicPr>
          <p:nvPr/>
        </p:nvPicPr>
        <p:blipFill>
          <a:blip r:embed="rId5"/>
          <a:stretch>
            <a:fillRect/>
          </a:stretch>
        </p:blipFill>
        <p:spPr>
          <a:xfrm>
            <a:off x="685800" y="2819400"/>
            <a:ext cx="3038899" cy="3153215"/>
          </a:xfrm>
          <a:prstGeom prst="rect">
            <a:avLst/>
          </a:prstGeom>
        </p:spPr>
      </p:pic>
      <p:sp>
        <p:nvSpPr>
          <p:cNvPr id="7" name="TextBox 6"/>
          <p:cNvSpPr txBox="1"/>
          <p:nvPr/>
        </p:nvSpPr>
        <p:spPr>
          <a:xfrm>
            <a:off x="1460974" y="5972615"/>
            <a:ext cx="1488549" cy="369332"/>
          </a:xfrm>
          <a:prstGeom prst="rect">
            <a:avLst/>
          </a:prstGeom>
          <a:noFill/>
        </p:spPr>
        <p:txBody>
          <a:bodyPr wrap="none" rtlCol="0">
            <a:spAutoFit/>
          </a:bodyPr>
          <a:lstStyle/>
          <a:p>
            <a:r>
              <a:rPr lang="en-US" dirty="0" smtClean="0">
                <a:hlinkClick r:id="rId4"/>
              </a:rPr>
              <a:t>Wrap modes</a:t>
            </a:r>
            <a:endParaRPr lang="en-US" dirty="0"/>
          </a:p>
        </p:txBody>
      </p:sp>
      <p:pic>
        <p:nvPicPr>
          <p:cNvPr id="8" name="Picture 7">
            <a:hlinkClick r:id="rId6"/>
          </p:cNvPr>
          <p:cNvPicPr>
            <a:picLocks noChangeAspect="1"/>
          </p:cNvPicPr>
          <p:nvPr/>
        </p:nvPicPr>
        <p:blipFill>
          <a:blip r:embed="rId7"/>
          <a:stretch>
            <a:fillRect/>
          </a:stretch>
        </p:blipFill>
        <p:spPr>
          <a:xfrm>
            <a:off x="4039089" y="3610415"/>
            <a:ext cx="4670715" cy="2362200"/>
          </a:xfrm>
          <a:prstGeom prst="rect">
            <a:avLst/>
          </a:prstGeom>
        </p:spPr>
      </p:pic>
      <p:sp>
        <p:nvSpPr>
          <p:cNvPr id="9" name="TextBox 8"/>
          <p:cNvSpPr txBox="1"/>
          <p:nvPr/>
        </p:nvSpPr>
        <p:spPr>
          <a:xfrm>
            <a:off x="5499815" y="5972615"/>
            <a:ext cx="1749261" cy="369332"/>
          </a:xfrm>
          <a:prstGeom prst="rect">
            <a:avLst/>
          </a:prstGeom>
          <a:noFill/>
        </p:spPr>
        <p:txBody>
          <a:bodyPr wrap="none" rtlCol="0">
            <a:spAutoFit/>
          </a:bodyPr>
          <a:lstStyle/>
          <a:p>
            <a:r>
              <a:rPr lang="en-US" dirty="0" smtClean="0">
                <a:hlinkClick r:id="rId6"/>
              </a:rPr>
              <a:t>Texture filtering</a:t>
            </a:r>
            <a:endParaRPr lang="en-US" dirty="0"/>
          </a:p>
        </p:txBody>
      </p:sp>
      <p:sp>
        <p:nvSpPr>
          <p:cNvPr id="10" name="Rectangle 3"/>
          <p:cNvSpPr txBox="1">
            <a:spLocks noChangeArrowheads="1"/>
          </p:cNvSpPr>
          <p:nvPr/>
        </p:nvSpPr>
        <p:spPr bwMode="auto">
          <a:xfrm>
            <a:off x="457200" y="1981200"/>
            <a:ext cx="8610600" cy="3886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bg2"/>
              </a:buClr>
              <a:buSzPct val="75000"/>
              <a:buFont typeface="Wingdings" pitchFamily="2" charset="2"/>
              <a:buChar char="n"/>
              <a:defRPr sz="3200">
                <a:solidFill>
                  <a:schemeClr val="tx1"/>
                </a:solidFill>
                <a:latin typeface="+mn-lt"/>
                <a:ea typeface="+mn-ea"/>
                <a:cs typeface="+mn-cs"/>
              </a:defRPr>
            </a:lvl1pPr>
            <a:lvl2pPr marL="742950" indent="-285750" algn="l" rtl="0" fontAlgn="base">
              <a:spcBef>
                <a:spcPct val="20000"/>
              </a:spcBef>
              <a:spcAft>
                <a:spcPct val="0"/>
              </a:spcAft>
              <a:buClr>
                <a:schemeClr val="accent2"/>
              </a:buClr>
              <a:buSzPct val="80000"/>
              <a:buFont typeface="Wingdings" pitchFamily="2" charset="2"/>
              <a:buChar char="¨"/>
              <a:defRPr sz="2800">
                <a:solidFill>
                  <a:schemeClr val="tx1"/>
                </a:solidFill>
                <a:latin typeface="+mn-lt"/>
              </a:defRPr>
            </a:lvl2pPr>
            <a:lvl3pPr marL="1143000" indent="-228600" algn="l" rtl="0" fontAlgn="base">
              <a:spcBef>
                <a:spcPct val="20000"/>
              </a:spcBef>
              <a:spcAft>
                <a:spcPct val="0"/>
              </a:spcAft>
              <a:buClr>
                <a:schemeClr val="bg2"/>
              </a:buClr>
              <a:buSzPct val="65000"/>
              <a:buFont typeface="Wingdings" pitchFamily="2" charset="2"/>
              <a:buChar char="n"/>
              <a:defRPr sz="2400">
                <a:solidFill>
                  <a:schemeClr val="tx1"/>
                </a:solidFill>
                <a:latin typeface="+mn-lt"/>
              </a:defRPr>
            </a:lvl3pPr>
            <a:lvl4pPr marL="1600200" indent="-228600" algn="l" rtl="0" fontAlgn="base">
              <a:spcBef>
                <a:spcPct val="20000"/>
              </a:spcBef>
              <a:spcAft>
                <a:spcPct val="0"/>
              </a:spcAft>
              <a:buClr>
                <a:schemeClr val="accent2"/>
              </a:buClr>
              <a:buSzPct val="70000"/>
              <a:buFont typeface="Wingdings" pitchFamily="2" charset="2"/>
              <a:buChar char="¨"/>
              <a:defRPr sz="2000">
                <a:solidFill>
                  <a:schemeClr val="tx1"/>
                </a:solidFill>
                <a:latin typeface="+mn-lt"/>
              </a:defRPr>
            </a:lvl4pPr>
            <a:lvl5pPr marL="20574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5pPr>
            <a:lvl6pPr marL="25146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9pPr>
          </a:lstStyle>
          <a:p>
            <a:pPr eaLnBrk="1" hangingPunct="1"/>
            <a:r>
              <a:rPr lang="en-US" kern="0" dirty="0" smtClean="0"/>
              <a:t>Software is 12-40x slower (</a:t>
            </a:r>
            <a:r>
              <a:rPr lang="en-US" kern="0" dirty="0" err="1" smtClean="0"/>
              <a:t>Larrabee</a:t>
            </a:r>
            <a:r>
              <a:rPr lang="en-US" kern="0" dirty="0" smtClean="0"/>
              <a:t>)</a:t>
            </a:r>
            <a:endParaRPr lang="en-US" kern="0" dirty="0"/>
          </a:p>
        </p:txBody>
      </p:sp>
    </p:spTree>
    <p:extLst>
      <p:ext uri="{BB962C8B-B14F-4D97-AF65-F5344CB8AC3E}">
        <p14:creationId xmlns:p14="http://schemas.microsoft.com/office/powerpoint/2010/main" val="25487786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3dfx Voodoo (1996)</a:t>
            </a:r>
          </a:p>
        </p:txBody>
      </p:sp>
      <p:sp>
        <p:nvSpPr>
          <p:cNvPr id="4" name="TextBox 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5" name="TextBox 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6" name="TextBox 5"/>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7" name="TextBox 6"/>
          <p:cNvSpPr txBox="1"/>
          <p:nvPr/>
        </p:nvSpPr>
        <p:spPr>
          <a:xfrm>
            <a:off x="1278364" y="3634552"/>
            <a:ext cx="123623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8" name="TextBox 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9" name="TextBox 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10" name="TextBox 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Assembly</a:t>
            </a:r>
            <a:endParaRPr lang="en-US" dirty="0"/>
          </a:p>
        </p:txBody>
      </p:sp>
      <p:sp>
        <p:nvSpPr>
          <p:cNvPr id="11" name="Down Arrow 10"/>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2" name="Down Arrow 11"/>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3" name="Down Arrow 12"/>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4" name="Down Arrow 13"/>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5" name="Down Arrow 14"/>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6" name="Down Arrow 15"/>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7" name="Down Arrow 16"/>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8" name="TextBox 17"/>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cxnSp>
        <p:nvCxnSpPr>
          <p:cNvPr id="20" name="Straight Connector 19"/>
          <p:cNvCxnSpPr/>
          <p:nvPr/>
        </p:nvCxnSpPr>
        <p:spPr bwMode="auto">
          <a:xfrm>
            <a:off x="152400" y="3505200"/>
            <a:ext cx="2895600" cy="0"/>
          </a:xfrm>
          <a:prstGeom prst="line">
            <a:avLst/>
          </a:prstGeom>
          <a:solidFill>
            <a:schemeClr val="accent1"/>
          </a:solidFill>
          <a:ln w="28575" cap="flat" cmpd="sng" algn="ctr">
            <a:solidFill>
              <a:schemeClr val="tx1"/>
            </a:solidFill>
            <a:prstDash val="lgDash"/>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 name="Chevron 20"/>
          <p:cNvSpPr/>
          <p:nvPr/>
        </p:nvSpPr>
        <p:spPr bwMode="auto">
          <a:xfrm>
            <a:off x="2590800" y="3647056"/>
            <a:ext cx="374715" cy="2220344"/>
          </a:xfrm>
          <a:prstGeom prst="chevron">
            <a:avLst>
              <a:gd name="adj" fmla="val 80188"/>
            </a:avLst>
          </a:prstGeom>
          <a:solidFill>
            <a:srgbClr val="00B0F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2" name="Chevron 21"/>
          <p:cNvSpPr/>
          <p:nvPr/>
        </p:nvSpPr>
        <p:spPr bwMode="auto">
          <a:xfrm>
            <a:off x="2607296" y="1792760"/>
            <a:ext cx="374715" cy="1587696"/>
          </a:xfrm>
          <a:prstGeom prst="chevron">
            <a:avLst>
              <a:gd name="adj" fmla="val 80188"/>
            </a:avLst>
          </a:prstGeom>
          <a:solidFill>
            <a:srgbClr val="00B0F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3" name="TextBox 22"/>
          <p:cNvSpPr txBox="1"/>
          <p:nvPr/>
        </p:nvSpPr>
        <p:spPr>
          <a:xfrm>
            <a:off x="2954516" y="2286000"/>
            <a:ext cx="1095172" cy="646331"/>
          </a:xfrm>
          <a:prstGeom prst="rect">
            <a:avLst/>
          </a:prstGeom>
          <a:noFill/>
        </p:spPr>
        <p:txBody>
          <a:bodyPr wrap="none" rtlCol="0">
            <a:spAutoFit/>
          </a:bodyPr>
          <a:lstStyle/>
          <a:p>
            <a:r>
              <a:rPr lang="en-US" dirty="0" smtClean="0"/>
              <a:t>Still</a:t>
            </a:r>
          </a:p>
          <a:p>
            <a:r>
              <a:rPr lang="en-US" dirty="0" smtClean="0"/>
              <a:t>Software</a:t>
            </a:r>
            <a:endParaRPr lang="en-US" dirty="0"/>
          </a:p>
        </p:txBody>
      </p:sp>
      <p:sp>
        <p:nvSpPr>
          <p:cNvPr id="24" name="TextBox 23"/>
          <p:cNvSpPr txBox="1"/>
          <p:nvPr/>
        </p:nvSpPr>
        <p:spPr>
          <a:xfrm>
            <a:off x="2929860" y="4583668"/>
            <a:ext cx="1184940" cy="369332"/>
          </a:xfrm>
          <a:prstGeom prst="rect">
            <a:avLst/>
          </a:prstGeom>
          <a:noFill/>
        </p:spPr>
        <p:txBody>
          <a:bodyPr wrap="none" rtlCol="0">
            <a:spAutoFit/>
          </a:bodyPr>
          <a:lstStyle/>
          <a:p>
            <a:r>
              <a:rPr lang="en-US" dirty="0" smtClean="0"/>
              <a:t>Hardware</a:t>
            </a:r>
            <a:endParaRPr lang="en-US" dirty="0"/>
          </a:p>
        </p:txBody>
      </p:sp>
      <p:sp>
        <p:nvSpPr>
          <p:cNvPr id="26" name="Text Box 5"/>
          <p:cNvSpPr txBox="1">
            <a:spLocks noChangeArrowheads="1"/>
          </p:cNvSpPr>
          <p:nvPr/>
        </p:nvSpPr>
        <p:spPr bwMode="auto">
          <a:xfrm>
            <a:off x="0" y="6581001"/>
            <a:ext cx="9144000" cy="27699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smtClean="0"/>
              <a:t>Image from </a:t>
            </a:r>
            <a:r>
              <a:rPr lang="en-US" sz="1200" dirty="0">
                <a:hlinkClick r:id="rId3"/>
              </a:rPr>
              <a:t>http://www.thedodgegarage.com/3dfx/v1.htm</a:t>
            </a:r>
            <a:endParaRPr lang="en-US" sz="1200" dirty="0" smtClean="0"/>
          </a:p>
        </p:txBody>
      </p:sp>
      <p:sp>
        <p:nvSpPr>
          <p:cNvPr id="28" name="TextBox 27"/>
          <p:cNvSpPr txBox="1"/>
          <p:nvPr/>
        </p:nvSpPr>
        <p:spPr>
          <a:xfrm>
            <a:off x="4343400" y="1896503"/>
            <a:ext cx="4572000" cy="1754326"/>
          </a:xfrm>
          <a:prstGeom prst="rect">
            <a:avLst/>
          </a:prstGeom>
          <a:noFill/>
        </p:spPr>
        <p:txBody>
          <a:bodyPr wrap="square" rtlCol="0">
            <a:spAutoFit/>
          </a:bodyPr>
          <a:lstStyle/>
          <a:p>
            <a:r>
              <a:rPr lang="en-US" dirty="0" smtClean="0"/>
              <a:t>In hardware:</a:t>
            </a:r>
          </a:p>
          <a:p>
            <a:pPr marL="285750" indent="-285750">
              <a:buFont typeface="Arial" pitchFamily="34" charset="0"/>
              <a:buChar char="•"/>
            </a:pPr>
            <a:r>
              <a:rPr lang="en-US" dirty="0" smtClean="0"/>
              <a:t>Fixed-function rasterization, texture mapping, depth testing, etc.</a:t>
            </a:r>
          </a:p>
          <a:p>
            <a:pPr marL="285750" indent="-285750">
              <a:buFont typeface="Arial" pitchFamily="34" charset="0"/>
              <a:buChar char="•"/>
            </a:pPr>
            <a:r>
              <a:rPr lang="en-US" dirty="0" smtClean="0"/>
              <a:t>4 - 6 MB memory</a:t>
            </a:r>
          </a:p>
          <a:p>
            <a:pPr marL="285750" indent="-285750">
              <a:buFont typeface="Arial" pitchFamily="34" charset="0"/>
              <a:buChar char="•"/>
            </a:pPr>
            <a:r>
              <a:rPr lang="en-US" dirty="0"/>
              <a:t>PCI bus</a:t>
            </a:r>
          </a:p>
          <a:p>
            <a:pPr marL="285750" indent="-285750">
              <a:buFont typeface="Arial" pitchFamily="34" charset="0"/>
              <a:buChar char="•"/>
            </a:pPr>
            <a:r>
              <a:rPr lang="en-US" dirty="0" smtClean="0"/>
              <a:t>$299</a:t>
            </a:r>
            <a:endParaRPr lang="en-US" dirty="0"/>
          </a:p>
        </p:txBody>
      </p:sp>
      <p:pic>
        <p:nvPicPr>
          <p:cNvPr id="201732" name="Picture 4" descr="http://www.thedodgegarage.com/3dfx/v1/v1_orc_card.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99332" y="3894331"/>
            <a:ext cx="3178003" cy="2201669"/>
          </a:xfrm>
          <a:prstGeom prst="rect">
            <a:avLst/>
          </a:prstGeom>
          <a:noFill/>
          <a:extLst>
            <a:ext uri="{909E8E84-426E-40dd-AFC4-6F175D3DCCD1}">
              <a14:hiddenFill xmlns="" xmlns:a14="http://schemas.microsoft.com/office/drawing/2010/main">
                <a:solidFill>
                  <a:srgbClr val="FFFFFF"/>
                </a:solidFill>
              </a14:hiddenFill>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69</a:t>
            </a:fld>
            <a:endParaRPr lang="en-US"/>
          </a:p>
        </p:txBody>
      </p:sp>
    </p:spTree>
    <p:extLst>
      <p:ext uri="{BB962C8B-B14F-4D97-AF65-F5344CB8AC3E}">
        <p14:creationId xmlns:p14="http://schemas.microsoft.com/office/powerpoint/2010/main" val="1942283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Vertex Assembly</a:t>
            </a:r>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 name="Rectangle 7"/>
          <p:cNvSpPr/>
          <p:nvPr/>
        </p:nvSpPr>
        <p:spPr bwMode="auto">
          <a:xfrm>
            <a:off x="55626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2" name="Rectangle 41"/>
          <p:cNvSpPr/>
          <p:nvPr/>
        </p:nvSpPr>
        <p:spPr bwMode="auto">
          <a:xfrm>
            <a:off x="58674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Rectangle 42"/>
          <p:cNvSpPr/>
          <p:nvPr/>
        </p:nvSpPr>
        <p:spPr bwMode="auto">
          <a:xfrm>
            <a:off x="61722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4" name="Rectangle 43"/>
          <p:cNvSpPr/>
          <p:nvPr/>
        </p:nvSpPr>
        <p:spPr bwMode="auto">
          <a:xfrm>
            <a:off x="64770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Rectangle 44"/>
          <p:cNvSpPr/>
          <p:nvPr/>
        </p:nvSpPr>
        <p:spPr bwMode="auto">
          <a:xfrm>
            <a:off x="67818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6" name="Rectangle 45"/>
          <p:cNvSpPr/>
          <p:nvPr/>
        </p:nvSpPr>
        <p:spPr bwMode="auto">
          <a:xfrm>
            <a:off x="70866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7" name="Rectangle 46"/>
          <p:cNvSpPr/>
          <p:nvPr/>
        </p:nvSpPr>
        <p:spPr bwMode="auto">
          <a:xfrm>
            <a:off x="73914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8" name="Rectangle 47"/>
          <p:cNvSpPr/>
          <p:nvPr/>
        </p:nvSpPr>
        <p:spPr bwMode="auto">
          <a:xfrm>
            <a:off x="76962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Rectangle 48"/>
          <p:cNvSpPr/>
          <p:nvPr/>
        </p:nvSpPr>
        <p:spPr bwMode="auto">
          <a:xfrm>
            <a:off x="80010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9" name="TextBox 8"/>
          <p:cNvSpPr txBox="1"/>
          <p:nvPr/>
        </p:nvSpPr>
        <p:spPr>
          <a:xfrm>
            <a:off x="4541167" y="3429000"/>
            <a:ext cx="1021433" cy="276999"/>
          </a:xfrm>
          <a:prstGeom prst="rect">
            <a:avLst/>
          </a:prstGeom>
          <a:noFill/>
        </p:spPr>
        <p:txBody>
          <a:bodyPr wrap="none" rtlCol="0">
            <a:spAutoFit/>
          </a:bodyPr>
          <a:lstStyle/>
          <a:p>
            <a:pPr algn="r"/>
            <a:r>
              <a:rPr lang="en-US" sz="1200" dirty="0" smtClean="0">
                <a:latin typeface="Courier New" pitchFamily="49" charset="0"/>
                <a:cs typeface="Courier New" pitchFamily="49" charset="0"/>
              </a:rPr>
              <a:t>positions</a:t>
            </a:r>
            <a:endParaRPr lang="en-US" sz="1200" dirty="0">
              <a:latin typeface="Courier New" pitchFamily="49" charset="0"/>
              <a:cs typeface="Courier New" pitchFamily="49" charset="0"/>
            </a:endParaRPr>
          </a:p>
        </p:txBody>
      </p:sp>
      <p:sp>
        <p:nvSpPr>
          <p:cNvPr id="51" name="Rectangle 50"/>
          <p:cNvSpPr/>
          <p:nvPr/>
        </p:nvSpPr>
        <p:spPr bwMode="auto">
          <a:xfrm>
            <a:off x="55626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2" name="Rectangle 51"/>
          <p:cNvSpPr/>
          <p:nvPr/>
        </p:nvSpPr>
        <p:spPr bwMode="auto">
          <a:xfrm>
            <a:off x="58674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3" name="Rectangle 52"/>
          <p:cNvSpPr/>
          <p:nvPr/>
        </p:nvSpPr>
        <p:spPr bwMode="auto">
          <a:xfrm>
            <a:off x="61722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4" name="Rectangle 53"/>
          <p:cNvSpPr/>
          <p:nvPr/>
        </p:nvSpPr>
        <p:spPr bwMode="auto">
          <a:xfrm>
            <a:off x="64770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5" name="Rectangle 54"/>
          <p:cNvSpPr/>
          <p:nvPr/>
        </p:nvSpPr>
        <p:spPr bwMode="auto">
          <a:xfrm>
            <a:off x="67818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6" name="Rectangle 55"/>
          <p:cNvSpPr/>
          <p:nvPr/>
        </p:nvSpPr>
        <p:spPr bwMode="auto">
          <a:xfrm>
            <a:off x="70866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7" name="Rectangle 56"/>
          <p:cNvSpPr/>
          <p:nvPr/>
        </p:nvSpPr>
        <p:spPr bwMode="auto">
          <a:xfrm>
            <a:off x="73914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8" name="Rectangle 57"/>
          <p:cNvSpPr/>
          <p:nvPr/>
        </p:nvSpPr>
        <p:spPr bwMode="auto">
          <a:xfrm>
            <a:off x="76962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9" name="Rectangle 58"/>
          <p:cNvSpPr/>
          <p:nvPr/>
        </p:nvSpPr>
        <p:spPr bwMode="auto">
          <a:xfrm>
            <a:off x="80010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0" name="TextBox 59"/>
          <p:cNvSpPr txBox="1"/>
          <p:nvPr/>
        </p:nvSpPr>
        <p:spPr>
          <a:xfrm>
            <a:off x="3611425" y="3837801"/>
            <a:ext cx="1951175" cy="276999"/>
          </a:xfrm>
          <a:prstGeom prst="rect">
            <a:avLst/>
          </a:prstGeom>
          <a:noFill/>
        </p:spPr>
        <p:txBody>
          <a:bodyPr wrap="none" rtlCol="0">
            <a:spAutoFit/>
          </a:bodyPr>
          <a:lstStyle/>
          <a:p>
            <a:pPr algn="r"/>
            <a:r>
              <a:rPr lang="en-US" sz="1200" dirty="0" smtClean="0">
                <a:latin typeface="Courier New" pitchFamily="49" charset="0"/>
                <a:cs typeface="Courier New" pitchFamily="49" charset="0"/>
              </a:rPr>
              <a:t>texture coordinates</a:t>
            </a:r>
            <a:endParaRPr lang="en-US" sz="1200" dirty="0">
              <a:latin typeface="Courier New" pitchFamily="49" charset="0"/>
              <a:cs typeface="Courier New" pitchFamily="49" charset="0"/>
            </a:endParaRPr>
          </a:p>
        </p:txBody>
      </p:sp>
      <p:sp>
        <p:nvSpPr>
          <p:cNvPr id="61" name="TextBox 60"/>
          <p:cNvSpPr txBox="1"/>
          <p:nvPr/>
        </p:nvSpPr>
        <p:spPr>
          <a:xfrm>
            <a:off x="2819400" y="1764268"/>
            <a:ext cx="5943600" cy="1200329"/>
          </a:xfrm>
          <a:prstGeom prst="rect">
            <a:avLst/>
          </a:prstGeom>
          <a:noFill/>
        </p:spPr>
        <p:txBody>
          <a:bodyPr wrap="square" rtlCol="0">
            <a:spAutoFit/>
          </a:bodyPr>
          <a:lstStyle/>
          <a:p>
            <a:pPr marL="285750" indent="-285750">
              <a:buFont typeface="Arial" pitchFamily="34" charset="0"/>
              <a:buChar char="•"/>
            </a:pPr>
            <a:r>
              <a:rPr lang="en-US" dirty="0" smtClean="0"/>
              <a:t>OpenGL </a:t>
            </a:r>
            <a:r>
              <a:rPr lang="en-US" dirty="0"/>
              <a:t>provides lots of </a:t>
            </a:r>
            <a:r>
              <a:rPr lang="en-US" dirty="0" smtClean="0"/>
              <a:t>flexibility for </a:t>
            </a:r>
            <a:r>
              <a:rPr lang="en-US" dirty="0"/>
              <a:t>pulling vertex attributes from different </a:t>
            </a:r>
            <a:r>
              <a:rPr lang="en-US" dirty="0" smtClean="0"/>
              <a:t>buffers</a:t>
            </a:r>
          </a:p>
          <a:p>
            <a:pPr marL="285750" indent="-285750">
              <a:buFont typeface="Arial" pitchFamily="34" charset="0"/>
              <a:buChar char="•"/>
            </a:pPr>
            <a:r>
              <a:rPr lang="en-US" dirty="0" smtClean="0"/>
              <a:t>For example (no indices):</a:t>
            </a:r>
            <a:endParaRPr lang="en-US" i="1" dirty="0">
              <a:solidFill>
                <a:srgbClr val="FFC000"/>
              </a:solidFill>
            </a:endParaRPr>
          </a:p>
          <a:p>
            <a:pPr marL="742950" lvl="1" indent="-285750">
              <a:buFont typeface="Arial" pitchFamily="34" charset="0"/>
              <a:buChar char="•"/>
            </a:pPr>
            <a:endParaRPr lang="en-US" i="1" dirty="0">
              <a:solidFill>
                <a:srgbClr val="FFC000"/>
              </a:solidFill>
            </a:endParaRPr>
          </a:p>
        </p:txBody>
      </p:sp>
      <p:sp>
        <p:nvSpPr>
          <p:cNvPr id="62" name="TextBox 61"/>
          <p:cNvSpPr txBox="1"/>
          <p:nvPr/>
        </p:nvSpPr>
        <p:spPr>
          <a:xfrm>
            <a:off x="2867631" y="4191000"/>
            <a:ext cx="2694969" cy="276999"/>
          </a:xfrm>
          <a:prstGeom prst="rect">
            <a:avLst/>
          </a:prstGeom>
          <a:noFill/>
        </p:spPr>
        <p:txBody>
          <a:bodyPr wrap="none" rtlCol="0">
            <a:spAutoFit/>
          </a:bodyPr>
          <a:lstStyle/>
          <a:p>
            <a:pPr algn="r"/>
            <a:r>
              <a:rPr lang="en-US" sz="1200" dirty="0" smtClean="0">
                <a:latin typeface="Courier New" pitchFamily="49" charset="0"/>
                <a:cs typeface="Courier New" pitchFamily="49" charset="0"/>
              </a:rPr>
              <a:t>normal, binormal, bitagent</a:t>
            </a:r>
            <a:endParaRPr lang="en-US" sz="1200" dirty="0">
              <a:latin typeface="Courier New" pitchFamily="49" charset="0"/>
              <a:cs typeface="Courier New" pitchFamily="49" charset="0"/>
            </a:endParaRPr>
          </a:p>
        </p:txBody>
      </p:sp>
      <p:sp>
        <p:nvSpPr>
          <p:cNvPr id="63" name="Rectangle 62"/>
          <p:cNvSpPr/>
          <p:nvPr/>
        </p:nvSpPr>
        <p:spPr bwMode="auto">
          <a:xfrm>
            <a:off x="5562600" y="4191000"/>
            <a:ext cx="304800" cy="254096"/>
          </a:xfrm>
          <a:prstGeom prst="rect">
            <a:avLst/>
          </a:prstGeom>
          <a:solidFill>
            <a:schemeClr val="accent1">
              <a:lumMod val="9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4" name="Rectangle 63"/>
          <p:cNvSpPr/>
          <p:nvPr/>
        </p:nvSpPr>
        <p:spPr bwMode="auto">
          <a:xfrm>
            <a:off x="5867400" y="4191000"/>
            <a:ext cx="304800" cy="254096"/>
          </a:xfrm>
          <a:prstGeom prst="rect">
            <a:avLst/>
          </a:prstGeom>
          <a:solidFill>
            <a:srgbClr val="92D05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5" name="Rectangle 64"/>
          <p:cNvSpPr/>
          <p:nvPr/>
        </p:nvSpPr>
        <p:spPr bwMode="auto">
          <a:xfrm>
            <a:off x="6172200" y="4191000"/>
            <a:ext cx="304800" cy="254096"/>
          </a:xfrm>
          <a:prstGeom prst="rect">
            <a:avLst/>
          </a:prstGeom>
          <a:solidFill>
            <a:srgbClr val="CC33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2" name="Rectangle 71"/>
          <p:cNvSpPr/>
          <p:nvPr/>
        </p:nvSpPr>
        <p:spPr bwMode="auto">
          <a:xfrm>
            <a:off x="6477000" y="4191000"/>
            <a:ext cx="304800" cy="254096"/>
          </a:xfrm>
          <a:prstGeom prst="rect">
            <a:avLst/>
          </a:prstGeom>
          <a:solidFill>
            <a:schemeClr val="accent1">
              <a:lumMod val="9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3" name="Rectangle 72"/>
          <p:cNvSpPr/>
          <p:nvPr/>
        </p:nvSpPr>
        <p:spPr bwMode="auto">
          <a:xfrm>
            <a:off x="6781800" y="4191000"/>
            <a:ext cx="304800" cy="254096"/>
          </a:xfrm>
          <a:prstGeom prst="rect">
            <a:avLst/>
          </a:prstGeom>
          <a:solidFill>
            <a:srgbClr val="92D05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4" name="Rectangle 73"/>
          <p:cNvSpPr/>
          <p:nvPr/>
        </p:nvSpPr>
        <p:spPr bwMode="auto">
          <a:xfrm>
            <a:off x="7086600" y="4191000"/>
            <a:ext cx="304800" cy="254096"/>
          </a:xfrm>
          <a:prstGeom prst="rect">
            <a:avLst/>
          </a:prstGeom>
          <a:solidFill>
            <a:srgbClr val="CC33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5" name="Rectangle 74"/>
          <p:cNvSpPr/>
          <p:nvPr/>
        </p:nvSpPr>
        <p:spPr bwMode="auto">
          <a:xfrm>
            <a:off x="7391400" y="4191000"/>
            <a:ext cx="304800" cy="254096"/>
          </a:xfrm>
          <a:prstGeom prst="rect">
            <a:avLst/>
          </a:prstGeom>
          <a:solidFill>
            <a:schemeClr val="accent1">
              <a:lumMod val="9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6" name="Rectangle 75"/>
          <p:cNvSpPr/>
          <p:nvPr/>
        </p:nvSpPr>
        <p:spPr bwMode="auto">
          <a:xfrm>
            <a:off x="7696200" y="4191000"/>
            <a:ext cx="304800" cy="254096"/>
          </a:xfrm>
          <a:prstGeom prst="rect">
            <a:avLst/>
          </a:prstGeom>
          <a:solidFill>
            <a:srgbClr val="92D05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7" name="Rectangle 76"/>
          <p:cNvSpPr/>
          <p:nvPr/>
        </p:nvSpPr>
        <p:spPr bwMode="auto">
          <a:xfrm>
            <a:off x="8001000" y="4191000"/>
            <a:ext cx="304800" cy="254096"/>
          </a:xfrm>
          <a:prstGeom prst="rect">
            <a:avLst/>
          </a:prstGeom>
          <a:solidFill>
            <a:srgbClr val="CC33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8" name="TextBox 77"/>
          <p:cNvSpPr txBox="1"/>
          <p:nvPr/>
        </p:nvSpPr>
        <p:spPr>
          <a:xfrm>
            <a:off x="8305800" y="4191000"/>
            <a:ext cx="463588" cy="276999"/>
          </a:xfrm>
          <a:prstGeom prst="rect">
            <a:avLst/>
          </a:prstGeom>
          <a:noFill/>
        </p:spPr>
        <p:txBody>
          <a:bodyPr wrap="none" rtlCol="0">
            <a:spAutoFit/>
          </a:bodyPr>
          <a:lstStyle/>
          <a:p>
            <a:pPr algn="r"/>
            <a:r>
              <a:rPr lang="en-US" sz="1200" dirty="0" smtClean="0">
                <a:latin typeface="Courier New" pitchFamily="49" charset="0"/>
                <a:cs typeface="Courier New" pitchFamily="49" charset="0"/>
              </a:rPr>
              <a:t>...</a:t>
            </a:r>
            <a:endParaRPr lang="en-US" sz="1200" dirty="0">
              <a:latin typeface="Courier New" pitchFamily="49" charset="0"/>
              <a:cs typeface="Courier New" pitchFamily="49" charset="0"/>
            </a:endParaRPr>
          </a:p>
        </p:txBody>
      </p:sp>
      <p:sp>
        <p:nvSpPr>
          <p:cNvPr id="79" name="TextBox 78"/>
          <p:cNvSpPr txBox="1"/>
          <p:nvPr/>
        </p:nvSpPr>
        <p:spPr>
          <a:xfrm>
            <a:off x="4540659" y="5246348"/>
            <a:ext cx="928459" cy="276999"/>
          </a:xfrm>
          <a:prstGeom prst="rect">
            <a:avLst/>
          </a:prstGeom>
          <a:noFill/>
        </p:spPr>
        <p:txBody>
          <a:bodyPr wrap="none" rtlCol="0">
            <a:spAutoFit/>
          </a:bodyPr>
          <a:lstStyle/>
          <a:p>
            <a:pPr algn="r"/>
            <a:r>
              <a:rPr lang="en-US" sz="1200" dirty="0" smtClean="0">
                <a:latin typeface="Courier New" pitchFamily="49" charset="0"/>
                <a:cs typeface="Courier New" pitchFamily="49" charset="0"/>
              </a:rPr>
              <a:t>Vertex 0</a:t>
            </a:r>
            <a:endParaRPr lang="en-US" sz="1200" dirty="0">
              <a:latin typeface="Courier New" pitchFamily="49" charset="0"/>
              <a:cs typeface="Courier New" pitchFamily="49" charset="0"/>
            </a:endParaRPr>
          </a:p>
        </p:txBody>
      </p:sp>
      <p:sp>
        <p:nvSpPr>
          <p:cNvPr id="80" name="Rectangle 79"/>
          <p:cNvSpPr/>
          <p:nvPr/>
        </p:nvSpPr>
        <p:spPr bwMode="auto">
          <a:xfrm>
            <a:off x="5486400" y="525074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1" name="Rectangle 80"/>
          <p:cNvSpPr/>
          <p:nvPr/>
        </p:nvSpPr>
        <p:spPr bwMode="auto">
          <a:xfrm>
            <a:off x="5794342" y="5250740"/>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2" name="Rectangle 81"/>
          <p:cNvSpPr/>
          <p:nvPr/>
        </p:nvSpPr>
        <p:spPr bwMode="auto">
          <a:xfrm>
            <a:off x="6096000" y="5250740"/>
            <a:ext cx="304800" cy="254096"/>
          </a:xfrm>
          <a:prstGeom prst="rect">
            <a:avLst/>
          </a:prstGeom>
          <a:solidFill>
            <a:schemeClr val="accent1">
              <a:lumMod val="9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3" name="Rectangle 82"/>
          <p:cNvSpPr/>
          <p:nvPr/>
        </p:nvSpPr>
        <p:spPr bwMode="auto">
          <a:xfrm>
            <a:off x="6400800" y="5250740"/>
            <a:ext cx="304800" cy="254096"/>
          </a:xfrm>
          <a:prstGeom prst="rect">
            <a:avLst/>
          </a:prstGeom>
          <a:solidFill>
            <a:srgbClr val="92D05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4" name="Rectangle 83"/>
          <p:cNvSpPr/>
          <p:nvPr/>
        </p:nvSpPr>
        <p:spPr bwMode="auto">
          <a:xfrm>
            <a:off x="6705600" y="5250740"/>
            <a:ext cx="304800" cy="254096"/>
          </a:xfrm>
          <a:prstGeom prst="rect">
            <a:avLst/>
          </a:prstGeom>
          <a:solidFill>
            <a:srgbClr val="CC33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5" name="TextBox 84"/>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7</a:t>
            </a:fld>
            <a:endParaRPr lang="en-US"/>
          </a:p>
        </p:txBody>
      </p:sp>
    </p:spTree>
    <p:extLst>
      <p:ext uri="{BB962C8B-B14F-4D97-AF65-F5344CB8AC3E}">
        <p14:creationId xmlns:p14="http://schemas.microsoft.com/office/powerpoint/2010/main" val="321872837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2"/>
          <p:cNvSpPr>
            <a:spLocks noGrp="1" noChangeArrowheads="1"/>
          </p:cNvSpPr>
          <p:nvPr>
            <p:ph type="title"/>
          </p:nvPr>
        </p:nvSpPr>
        <p:spPr/>
        <p:txBody>
          <a:bodyPr/>
          <a:lstStyle/>
          <a:p>
            <a:r>
              <a:rPr lang="en-US"/>
              <a:t>Aside:  Mario Kart 64</a:t>
            </a:r>
          </a:p>
        </p:txBody>
      </p:sp>
      <p:pic>
        <p:nvPicPr>
          <p:cNvPr id="151557" name="Picture 5" descr="5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700" y="2322513"/>
            <a:ext cx="5562600" cy="4154487"/>
          </a:xfrm>
          <a:prstGeom prst="rect">
            <a:avLst/>
          </a:prstGeom>
          <a:noFill/>
          <a:extLst>
            <a:ext uri="{909E8E84-426E-40dd-AFC4-6F175D3DCCD1}">
              <a14:hiddenFill xmlns="" xmlns:a14="http://schemas.microsoft.com/office/drawing/2010/main">
                <a:solidFill>
                  <a:srgbClr val="FFFFFF"/>
                </a:solidFill>
              </a14:hiddenFill>
            </a:ext>
          </a:extLst>
        </p:spPr>
      </p:pic>
      <p:sp>
        <p:nvSpPr>
          <p:cNvPr id="151558" name="Text Box 6"/>
          <p:cNvSpPr txBox="1">
            <a:spLocks noChangeArrowheads="1"/>
          </p:cNvSpPr>
          <p:nvPr/>
        </p:nvSpPr>
        <p:spPr bwMode="auto">
          <a:xfrm>
            <a:off x="0" y="6553200"/>
            <a:ext cx="9144000" cy="27699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a:t>Image </a:t>
            </a:r>
            <a:r>
              <a:rPr lang="en-US" sz="1200" dirty="0" smtClean="0"/>
              <a:t>from </a:t>
            </a:r>
            <a:r>
              <a:rPr lang="en-US" sz="1200" dirty="0" smtClean="0">
                <a:hlinkClick r:id="rId4"/>
              </a:rPr>
              <a:t>http</a:t>
            </a:r>
            <a:r>
              <a:rPr lang="en-US" sz="1200" dirty="0">
                <a:hlinkClick r:id="rId4"/>
              </a:rPr>
              <a:t>://www.gamespot.com/users/my_shoe</a:t>
            </a:r>
            <a:r>
              <a:rPr lang="en-US" sz="1200" dirty="0" smtClean="0">
                <a:hlinkClick r:id="rId4"/>
              </a:rPr>
              <a:t>/</a:t>
            </a:r>
            <a:endParaRPr lang="en-US" sz="1200" dirty="0"/>
          </a:p>
        </p:txBody>
      </p:sp>
      <p:sp>
        <p:nvSpPr>
          <p:cNvPr id="151559" name="Rectangle 7"/>
          <p:cNvSpPr>
            <a:spLocks noGrp="1" noChangeArrowheads="1"/>
          </p:cNvSpPr>
          <p:nvPr>
            <p:ph type="body" idx="1"/>
          </p:nvPr>
        </p:nvSpPr>
        <p:spPr>
          <a:xfrm>
            <a:off x="457200" y="1676400"/>
            <a:ext cx="8229600" cy="3886200"/>
          </a:xfrm>
          <a:noFill/>
          <a:ln/>
        </p:spPr>
        <p:txBody>
          <a:bodyPr/>
          <a:lstStyle/>
          <a:p>
            <a:r>
              <a:rPr lang="en-US"/>
              <a:t>High fragment load / low vertex load</a:t>
            </a:r>
          </a:p>
        </p:txBody>
      </p:sp>
      <p:sp>
        <p:nvSpPr>
          <p:cNvPr id="2" name="Slide Number Placeholder 1"/>
          <p:cNvSpPr>
            <a:spLocks noGrp="1"/>
          </p:cNvSpPr>
          <p:nvPr>
            <p:ph type="sldNum" sz="quarter" idx="11"/>
          </p:nvPr>
        </p:nvSpPr>
        <p:spPr/>
        <p:txBody>
          <a:bodyPr/>
          <a:lstStyle/>
          <a:p>
            <a:fld id="{048D3C82-491F-4F02-A89C-B40ED79CC886}" type="slidenum">
              <a:rPr lang="en-US" smtClean="0"/>
              <a:pPr/>
              <a:t>70</a:t>
            </a:fld>
            <a:endParaRPr lang="en-US"/>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2"/>
          <p:cNvSpPr>
            <a:spLocks noGrp="1" noChangeArrowheads="1"/>
          </p:cNvSpPr>
          <p:nvPr>
            <p:ph type="title"/>
          </p:nvPr>
        </p:nvSpPr>
        <p:spPr/>
        <p:txBody>
          <a:bodyPr/>
          <a:lstStyle/>
          <a:p>
            <a:r>
              <a:rPr lang="en-US"/>
              <a:t>Aside:  Mario Kart Wii</a:t>
            </a:r>
          </a:p>
        </p:txBody>
      </p:sp>
      <p:pic>
        <p:nvPicPr>
          <p:cNvPr id="152579" name="Picture 3"/>
          <p:cNvPicPr>
            <a:picLocks noGrp="1" noChangeAspect="1" noChangeArrowheads="1"/>
          </p:cNvPicPr>
          <p:nvPr>
            <p:ph type="body" idx="1"/>
          </p:nvPr>
        </p:nvPicPr>
        <p:blipFill>
          <a:blip r:embed="rId2">
            <a:extLst>
              <a:ext uri="{28A0092B-C50C-407E-A947-70E740481C1C}">
                <a14:useLocalDpi xmlns:a14="http://schemas.microsoft.com/office/drawing/2010/main" val="0"/>
              </a:ext>
            </a:extLst>
          </a:blip>
          <a:srcRect/>
          <a:stretch>
            <a:fillRect/>
          </a:stretch>
        </p:blipFill>
        <p:spPr>
          <a:xfrm>
            <a:off x="457200" y="2438400"/>
            <a:ext cx="8229600" cy="3886200"/>
          </a:xfrm>
        </p:spPr>
      </p:pic>
      <p:sp>
        <p:nvSpPr>
          <p:cNvPr id="152580" name="Rectangle 4"/>
          <p:cNvSpPr>
            <a:spLocks noChangeArrowheads="1"/>
          </p:cNvSpPr>
          <p:nvPr/>
        </p:nvSpPr>
        <p:spPr bwMode="auto">
          <a:xfrm>
            <a:off x="457200" y="1676400"/>
            <a:ext cx="8229600" cy="3886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342900" indent="-342900" eaLnBrk="1" hangingPunct="1">
              <a:spcBef>
                <a:spcPct val="20000"/>
              </a:spcBef>
              <a:buClr>
                <a:schemeClr val="bg2"/>
              </a:buClr>
              <a:buSzPct val="75000"/>
              <a:buFont typeface="Wingdings" pitchFamily="2" charset="2"/>
              <a:buChar char="n"/>
            </a:pPr>
            <a:r>
              <a:rPr lang="en-US" sz="3200"/>
              <a:t>High fragment load / low vertex load?</a:t>
            </a:r>
          </a:p>
        </p:txBody>
      </p:sp>
      <p:sp>
        <p:nvSpPr>
          <p:cNvPr id="152581" name="Text Box 5"/>
          <p:cNvSpPr txBox="1">
            <a:spLocks noChangeArrowheads="1"/>
          </p:cNvSpPr>
          <p:nvPr/>
        </p:nvSpPr>
        <p:spPr bwMode="auto">
          <a:xfrm>
            <a:off x="0" y="6553200"/>
            <a:ext cx="9144000" cy="27699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a:t>Image </a:t>
            </a:r>
            <a:r>
              <a:rPr lang="en-US" sz="1200" dirty="0" smtClean="0"/>
              <a:t>from </a:t>
            </a:r>
            <a:r>
              <a:rPr lang="en-US" sz="1200" dirty="0">
                <a:hlinkClick r:id="rId3"/>
              </a:rPr>
              <a:t>http://wii.ign.com/dor/objects/949580/mario-kart-wii/images</a:t>
            </a:r>
            <a:r>
              <a:rPr lang="en-US" sz="1200" dirty="0" smtClean="0">
                <a:hlinkClick r:id="rId3"/>
              </a:rPr>
              <a:t>/</a:t>
            </a:r>
            <a:endParaRPr lang="en-US" sz="1200" dirty="0"/>
          </a:p>
        </p:txBody>
      </p:sp>
      <p:sp>
        <p:nvSpPr>
          <p:cNvPr id="2" name="Slide Number Placeholder 1"/>
          <p:cNvSpPr>
            <a:spLocks noGrp="1"/>
          </p:cNvSpPr>
          <p:nvPr>
            <p:ph type="sldNum" sz="quarter" idx="11"/>
          </p:nvPr>
        </p:nvSpPr>
        <p:spPr/>
        <p:txBody>
          <a:bodyPr/>
          <a:lstStyle/>
          <a:p>
            <a:fld id="{048D3C82-491F-4F02-A89C-B40ED79CC886}" type="slidenum">
              <a:rPr lang="en-US" smtClean="0"/>
              <a:pPr/>
              <a:t>71</a:t>
            </a:fld>
            <a:endParaRPr lang="en-US"/>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NVIDIA GeForce 256 </a:t>
            </a:r>
            <a:r>
              <a:rPr lang="en-US" dirty="0"/>
              <a:t>(</a:t>
            </a:r>
            <a:r>
              <a:rPr lang="en-US" dirty="0" smtClean="0"/>
              <a:t>1999)</a:t>
            </a:r>
            <a:endParaRPr lang="en-US" dirty="0"/>
          </a:p>
        </p:txBody>
      </p:sp>
      <p:sp>
        <p:nvSpPr>
          <p:cNvPr id="4" name="TextBox 3"/>
          <p:cNvSpPr txBox="1"/>
          <p:nvPr/>
        </p:nvSpPr>
        <p:spPr>
          <a:xfrm>
            <a:off x="867931" y="2387696"/>
            <a:ext cx="164666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5" name="TextBox 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6" name="TextBox 5"/>
          <p:cNvSpPr txBox="1"/>
          <p:nvPr/>
        </p:nvSpPr>
        <p:spPr>
          <a:xfrm>
            <a:off x="534571" y="4257980"/>
            <a:ext cx="198002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7" name="TextBox 6"/>
          <p:cNvSpPr txBox="1"/>
          <p:nvPr/>
        </p:nvSpPr>
        <p:spPr>
          <a:xfrm>
            <a:off x="1278364" y="3634552"/>
            <a:ext cx="123623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8" name="TextBox 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9" name="TextBox 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10" name="TextBox 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Assembly</a:t>
            </a:r>
            <a:endParaRPr lang="en-US" dirty="0"/>
          </a:p>
        </p:txBody>
      </p:sp>
      <p:sp>
        <p:nvSpPr>
          <p:cNvPr id="11" name="Down Arrow 10"/>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2" name="Down Arrow 11"/>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3" name="Down Arrow 12"/>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4" name="Down Arrow 13"/>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5" name="Down Arrow 14"/>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6" name="Down Arrow 15"/>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7" name="Down Arrow 16"/>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8" name="TextBox 17"/>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cxnSp>
        <p:nvCxnSpPr>
          <p:cNvPr id="20" name="Straight Connector 19"/>
          <p:cNvCxnSpPr/>
          <p:nvPr/>
        </p:nvCxnSpPr>
        <p:spPr bwMode="auto">
          <a:xfrm>
            <a:off x="152400" y="1600200"/>
            <a:ext cx="2895600" cy="0"/>
          </a:xfrm>
          <a:prstGeom prst="line">
            <a:avLst/>
          </a:prstGeom>
          <a:solidFill>
            <a:schemeClr val="accent1"/>
          </a:solidFill>
          <a:ln w="28575" cap="flat" cmpd="sng" algn="ctr">
            <a:solidFill>
              <a:schemeClr val="tx1"/>
            </a:solidFill>
            <a:prstDash val="lgDash"/>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 name="Chevron 20"/>
          <p:cNvSpPr/>
          <p:nvPr/>
        </p:nvSpPr>
        <p:spPr bwMode="auto">
          <a:xfrm>
            <a:off x="2590800" y="1764268"/>
            <a:ext cx="374715" cy="4103132"/>
          </a:xfrm>
          <a:prstGeom prst="chevron">
            <a:avLst>
              <a:gd name="adj" fmla="val 80188"/>
            </a:avLst>
          </a:prstGeom>
          <a:solidFill>
            <a:srgbClr val="00B0F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4" name="TextBox 23"/>
          <p:cNvSpPr txBox="1"/>
          <p:nvPr/>
        </p:nvSpPr>
        <p:spPr>
          <a:xfrm>
            <a:off x="2929860" y="3669268"/>
            <a:ext cx="1184940" cy="369332"/>
          </a:xfrm>
          <a:prstGeom prst="rect">
            <a:avLst/>
          </a:prstGeom>
          <a:noFill/>
        </p:spPr>
        <p:txBody>
          <a:bodyPr wrap="none" rtlCol="0">
            <a:spAutoFit/>
          </a:bodyPr>
          <a:lstStyle/>
          <a:p>
            <a:r>
              <a:rPr lang="en-US" dirty="0" smtClean="0"/>
              <a:t>Hardware</a:t>
            </a:r>
            <a:endParaRPr lang="en-US" dirty="0"/>
          </a:p>
        </p:txBody>
      </p:sp>
      <p:sp>
        <p:nvSpPr>
          <p:cNvPr id="26" name="Text Box 5"/>
          <p:cNvSpPr txBox="1">
            <a:spLocks noChangeArrowheads="1"/>
          </p:cNvSpPr>
          <p:nvPr/>
        </p:nvSpPr>
        <p:spPr bwMode="auto">
          <a:xfrm>
            <a:off x="0" y="6581001"/>
            <a:ext cx="9144000" cy="27699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smtClean="0"/>
              <a:t>Image from </a:t>
            </a:r>
            <a:r>
              <a:rPr lang="en-US" sz="1200" dirty="0">
                <a:hlinkClick r:id="rId3"/>
              </a:rPr>
              <a:t>http://en.wikipedia.org/wiki/File:VisionTek_GeForce_256.jpg</a:t>
            </a:r>
            <a:endParaRPr lang="en-US" sz="1200" dirty="0" smtClean="0"/>
          </a:p>
        </p:txBody>
      </p:sp>
      <p:sp>
        <p:nvSpPr>
          <p:cNvPr id="28" name="TextBox 27"/>
          <p:cNvSpPr txBox="1"/>
          <p:nvPr/>
        </p:nvSpPr>
        <p:spPr>
          <a:xfrm>
            <a:off x="4191000" y="1896503"/>
            <a:ext cx="4953000" cy="1754326"/>
          </a:xfrm>
          <a:prstGeom prst="rect">
            <a:avLst/>
          </a:prstGeom>
          <a:noFill/>
        </p:spPr>
        <p:txBody>
          <a:bodyPr wrap="square" rtlCol="0">
            <a:spAutoFit/>
          </a:bodyPr>
          <a:lstStyle/>
          <a:p>
            <a:r>
              <a:rPr lang="en-US" dirty="0" smtClean="0"/>
              <a:t>In hardware:</a:t>
            </a:r>
          </a:p>
          <a:p>
            <a:pPr marL="285750" indent="-285750">
              <a:buFont typeface="Arial" pitchFamily="34" charset="0"/>
              <a:buChar char="•"/>
            </a:pPr>
            <a:r>
              <a:rPr lang="en-US" dirty="0" smtClean="0"/>
              <a:t>Fixed-function vertex shading (T&amp;L)</a:t>
            </a:r>
          </a:p>
          <a:p>
            <a:pPr marL="285750" indent="-285750">
              <a:buFont typeface="Arial" pitchFamily="34" charset="0"/>
              <a:buChar char="•"/>
            </a:pPr>
            <a:r>
              <a:rPr lang="en-US" dirty="0" smtClean="0"/>
              <a:t>Multi-texturing:  bump maps, light maps, etc.</a:t>
            </a:r>
          </a:p>
          <a:p>
            <a:pPr marL="285750" indent="-285750">
              <a:buFont typeface="Arial" pitchFamily="34" charset="0"/>
              <a:buChar char="•"/>
            </a:pPr>
            <a:r>
              <a:rPr lang="fr-FR" dirty="0"/>
              <a:t>10 million </a:t>
            </a:r>
            <a:r>
              <a:rPr lang="fr-FR" dirty="0" err="1"/>
              <a:t>polygons</a:t>
            </a:r>
            <a:r>
              <a:rPr lang="fr-FR" dirty="0"/>
              <a:t> per </a:t>
            </a:r>
            <a:r>
              <a:rPr lang="fr-FR" dirty="0" smtClean="0"/>
              <a:t>second</a:t>
            </a:r>
            <a:endParaRPr lang="en-US" dirty="0" smtClean="0"/>
          </a:p>
          <a:p>
            <a:pPr marL="285750" indent="-285750">
              <a:buFont typeface="Arial" pitchFamily="34" charset="0"/>
              <a:buChar char="•"/>
            </a:pPr>
            <a:r>
              <a:rPr lang="en-US" dirty="0" smtClean="0"/>
              <a:t>Direct3D 7</a:t>
            </a:r>
          </a:p>
          <a:p>
            <a:pPr marL="285750" indent="-285750">
              <a:buFont typeface="Arial" pitchFamily="34" charset="0"/>
              <a:buChar char="•"/>
            </a:pPr>
            <a:r>
              <a:rPr lang="en-US" dirty="0" smtClean="0"/>
              <a:t>AGP bus</a:t>
            </a:r>
            <a:endParaRPr lang="en-US" dirty="0"/>
          </a:p>
        </p:txBody>
      </p:sp>
      <p:pic>
        <p:nvPicPr>
          <p:cNvPr id="206850" name="Picture 2" descr="File:VisionTek GeForce 256.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9200" y="4002001"/>
            <a:ext cx="3976783" cy="2361215"/>
          </a:xfrm>
          <a:prstGeom prst="rect">
            <a:avLst/>
          </a:prstGeom>
          <a:noFill/>
          <a:extLst>
            <a:ext uri="{909E8E84-426E-40dd-AFC4-6F175D3DCCD1}">
              <a14:hiddenFill xmlns="" xmlns:a14="http://schemas.microsoft.com/office/drawing/2010/main">
                <a:solidFill>
                  <a:srgbClr val="FFFFFF"/>
                </a:solidFill>
              </a14:hiddenFill>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72</a:t>
            </a:fld>
            <a:endParaRPr lang="en-US"/>
          </a:p>
        </p:txBody>
      </p:sp>
    </p:spTree>
    <p:extLst>
      <p:ext uri="{BB962C8B-B14F-4D97-AF65-F5344CB8AC3E}">
        <p14:creationId xmlns:p14="http://schemas.microsoft.com/office/powerpoint/2010/main" val="281323652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NVIDIA GeForce 3 (2001)</a:t>
            </a:r>
            <a:endParaRPr lang="en-US" dirty="0"/>
          </a:p>
        </p:txBody>
      </p:sp>
      <p:sp>
        <p:nvSpPr>
          <p:cNvPr id="4" name="TextBox 3"/>
          <p:cNvSpPr txBox="1"/>
          <p:nvPr/>
        </p:nvSpPr>
        <p:spPr>
          <a:xfrm>
            <a:off x="867931" y="2387696"/>
            <a:ext cx="164666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5" name="TextBox 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7" name="TextBox 6"/>
          <p:cNvSpPr txBox="1"/>
          <p:nvPr/>
        </p:nvSpPr>
        <p:spPr>
          <a:xfrm>
            <a:off x="1278364" y="3634552"/>
            <a:ext cx="123623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8" name="TextBox 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9" name="TextBox 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10" name="TextBox 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Assembly</a:t>
            </a:r>
            <a:endParaRPr lang="en-US" dirty="0"/>
          </a:p>
        </p:txBody>
      </p:sp>
      <p:sp>
        <p:nvSpPr>
          <p:cNvPr id="11" name="Down Arrow 10"/>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2" name="Down Arrow 11"/>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3" name="Down Arrow 12"/>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4" name="Down Arrow 13"/>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5" name="Down Arrow 14"/>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6" name="Down Arrow 15"/>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7" name="Down Arrow 16"/>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8" name="TextBox 17"/>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cxnSp>
        <p:nvCxnSpPr>
          <p:cNvPr id="20" name="Straight Connector 19"/>
          <p:cNvCxnSpPr/>
          <p:nvPr/>
        </p:nvCxnSpPr>
        <p:spPr bwMode="auto">
          <a:xfrm>
            <a:off x="152400" y="1600200"/>
            <a:ext cx="2895600" cy="0"/>
          </a:xfrm>
          <a:prstGeom prst="line">
            <a:avLst/>
          </a:prstGeom>
          <a:solidFill>
            <a:schemeClr val="accent1"/>
          </a:solidFill>
          <a:ln w="28575" cap="flat" cmpd="sng" algn="ctr">
            <a:solidFill>
              <a:schemeClr val="tx1"/>
            </a:solidFill>
            <a:prstDash val="lgDash"/>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 name="Chevron 20"/>
          <p:cNvSpPr/>
          <p:nvPr/>
        </p:nvSpPr>
        <p:spPr bwMode="auto">
          <a:xfrm>
            <a:off x="2590800" y="1764268"/>
            <a:ext cx="374715" cy="4103132"/>
          </a:xfrm>
          <a:prstGeom prst="chevron">
            <a:avLst>
              <a:gd name="adj" fmla="val 80188"/>
            </a:avLst>
          </a:prstGeom>
          <a:solidFill>
            <a:srgbClr val="00B0F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4" name="TextBox 23"/>
          <p:cNvSpPr txBox="1"/>
          <p:nvPr/>
        </p:nvSpPr>
        <p:spPr>
          <a:xfrm>
            <a:off x="2929860" y="3669268"/>
            <a:ext cx="1184940" cy="369332"/>
          </a:xfrm>
          <a:prstGeom prst="rect">
            <a:avLst/>
          </a:prstGeom>
          <a:noFill/>
        </p:spPr>
        <p:txBody>
          <a:bodyPr wrap="none" rtlCol="0">
            <a:spAutoFit/>
          </a:bodyPr>
          <a:lstStyle/>
          <a:p>
            <a:r>
              <a:rPr lang="en-US" dirty="0" smtClean="0"/>
              <a:t>Hardware</a:t>
            </a:r>
            <a:endParaRPr lang="en-US" dirty="0"/>
          </a:p>
        </p:txBody>
      </p:sp>
      <p:sp>
        <p:nvSpPr>
          <p:cNvPr id="28" name="TextBox 27"/>
          <p:cNvSpPr txBox="1"/>
          <p:nvPr/>
        </p:nvSpPr>
        <p:spPr>
          <a:xfrm>
            <a:off x="4191000" y="1896503"/>
            <a:ext cx="4953000" cy="2862322"/>
          </a:xfrm>
          <a:prstGeom prst="rect">
            <a:avLst/>
          </a:prstGeom>
          <a:noFill/>
        </p:spPr>
        <p:txBody>
          <a:bodyPr wrap="square" rtlCol="0">
            <a:spAutoFit/>
          </a:bodyPr>
          <a:lstStyle/>
          <a:p>
            <a:pPr marL="285750" indent="-285750">
              <a:buFont typeface="Arial" pitchFamily="34" charset="0"/>
              <a:buChar char="•"/>
            </a:pPr>
            <a:r>
              <a:rPr lang="en-US" dirty="0" smtClean="0"/>
              <a:t>Optionally bypass fixed-function T&amp;L with a programmable vertex shader</a:t>
            </a:r>
          </a:p>
          <a:p>
            <a:pPr marL="285750" indent="-285750">
              <a:buFont typeface="Arial" pitchFamily="34" charset="0"/>
              <a:buChar char="•"/>
            </a:pPr>
            <a:r>
              <a:rPr lang="en-US" dirty="0" smtClean="0"/>
              <a:t>Optionally bypass fixed-function fragment shading with a programmable fragment </a:t>
            </a:r>
            <a:r>
              <a:rPr lang="en-US" dirty="0" err="1" smtClean="0"/>
              <a:t>shader</a:t>
            </a:r>
            <a:r>
              <a:rPr lang="en-US" dirty="0" smtClean="0"/>
              <a:t> (</a:t>
            </a:r>
            <a:r>
              <a:rPr lang="en-US" dirty="0"/>
              <a:t>register </a:t>
            </a:r>
            <a:r>
              <a:rPr lang="en-US" dirty="0" smtClean="0"/>
              <a:t>combiners)</a:t>
            </a:r>
          </a:p>
          <a:p>
            <a:pPr marL="285750" indent="-285750">
              <a:buFont typeface="Arial" pitchFamily="34" charset="0"/>
              <a:buChar char="•"/>
            </a:pPr>
            <a:r>
              <a:rPr lang="en-US" dirty="0" smtClean="0"/>
              <a:t>Many programming limits</a:t>
            </a:r>
          </a:p>
          <a:p>
            <a:pPr marL="285750" indent="-285750">
              <a:buFont typeface="Arial" pitchFamily="34" charset="0"/>
              <a:buChar char="•"/>
            </a:pPr>
            <a:r>
              <a:rPr lang="en-US" dirty="0" smtClean="0"/>
              <a:t>Direct3D 8</a:t>
            </a:r>
          </a:p>
          <a:p>
            <a:pPr marL="285750" indent="-285750">
              <a:buFont typeface="Arial" pitchFamily="34" charset="0"/>
              <a:buChar char="•"/>
            </a:pPr>
            <a:endParaRPr lang="en-US" dirty="0"/>
          </a:p>
          <a:p>
            <a:pPr marL="285750" indent="-285750">
              <a:buFont typeface="Arial" pitchFamily="34" charset="0"/>
              <a:buChar char="•"/>
            </a:pPr>
            <a:r>
              <a:rPr lang="en-US" dirty="0" smtClean="0"/>
              <a:t>Pentium IV – 20 stages</a:t>
            </a:r>
          </a:p>
          <a:p>
            <a:pPr marL="285750" indent="-285750">
              <a:buFont typeface="Arial" pitchFamily="34" charset="0"/>
              <a:buChar char="•"/>
            </a:pPr>
            <a:r>
              <a:rPr lang="en-US" dirty="0" smtClean="0"/>
              <a:t>GeForce 3 – 600-800 stages</a:t>
            </a:r>
            <a:endParaRPr lang="en-US" dirty="0"/>
          </a:p>
        </p:txBody>
      </p:sp>
      <p:sp>
        <p:nvSpPr>
          <p:cNvPr id="25" name="TextBox 24"/>
          <p:cNvSpPr txBox="1"/>
          <p:nvPr/>
        </p:nvSpPr>
        <p:spPr>
          <a:xfrm>
            <a:off x="3200400" y="5181600"/>
            <a:ext cx="31290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  </a:t>
            </a:r>
            <a:endParaRPr lang="en-US" dirty="0"/>
          </a:p>
        </p:txBody>
      </p:sp>
      <p:sp>
        <p:nvSpPr>
          <p:cNvPr id="27" name="TextBox 26"/>
          <p:cNvSpPr txBox="1"/>
          <p:nvPr/>
        </p:nvSpPr>
        <p:spPr>
          <a:xfrm>
            <a:off x="3200400" y="5638800"/>
            <a:ext cx="312906"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  </a:t>
            </a:r>
            <a:endParaRPr lang="en-US" dirty="0"/>
          </a:p>
        </p:txBody>
      </p:sp>
      <p:sp>
        <p:nvSpPr>
          <p:cNvPr id="29" name="TextBox 28"/>
          <p:cNvSpPr txBox="1"/>
          <p:nvPr/>
        </p:nvSpPr>
        <p:spPr>
          <a:xfrm>
            <a:off x="3525090" y="5184014"/>
            <a:ext cx="2262158" cy="369332"/>
          </a:xfrm>
          <a:prstGeom prst="rect">
            <a:avLst/>
          </a:prstGeom>
          <a:noFill/>
        </p:spPr>
        <p:txBody>
          <a:bodyPr wrap="none" rtlCol="0">
            <a:spAutoFit/>
          </a:bodyPr>
          <a:lstStyle/>
          <a:p>
            <a:r>
              <a:rPr lang="en-US" dirty="0" smtClean="0"/>
              <a:t>Fixed-function stage</a:t>
            </a:r>
            <a:endParaRPr lang="en-US" dirty="0"/>
          </a:p>
        </p:txBody>
      </p:sp>
      <p:sp>
        <p:nvSpPr>
          <p:cNvPr id="30" name="TextBox 29"/>
          <p:cNvSpPr txBox="1"/>
          <p:nvPr/>
        </p:nvSpPr>
        <p:spPr>
          <a:xfrm>
            <a:off x="3525090" y="5650468"/>
            <a:ext cx="2326278" cy="369332"/>
          </a:xfrm>
          <a:prstGeom prst="rect">
            <a:avLst/>
          </a:prstGeom>
          <a:noFill/>
        </p:spPr>
        <p:txBody>
          <a:bodyPr wrap="none" rtlCol="0">
            <a:spAutoFit/>
          </a:bodyPr>
          <a:lstStyle/>
          <a:p>
            <a:r>
              <a:rPr lang="en-US" dirty="0" smtClean="0"/>
              <a:t>Programmable stage</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73</a:t>
            </a:fld>
            <a:endParaRPr lang="en-US"/>
          </a:p>
        </p:txBody>
      </p:sp>
      <p:sp>
        <p:nvSpPr>
          <p:cNvPr id="31" name="TextBox 30"/>
          <p:cNvSpPr txBox="1"/>
          <p:nvPr/>
        </p:nvSpPr>
        <p:spPr>
          <a:xfrm>
            <a:off x="534571" y="4257980"/>
            <a:ext cx="198002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Tree>
    <p:extLst>
      <p:ext uri="{BB962C8B-B14F-4D97-AF65-F5344CB8AC3E}">
        <p14:creationId xmlns:p14="http://schemas.microsoft.com/office/powerpoint/2010/main" val="13895030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NVIDIA GeForce 6 (2004)</a:t>
            </a:r>
            <a:endParaRPr lang="en-US" dirty="0"/>
          </a:p>
        </p:txBody>
      </p:sp>
      <p:sp>
        <p:nvSpPr>
          <p:cNvPr id="4" name="TextBox 3"/>
          <p:cNvSpPr txBox="1"/>
          <p:nvPr/>
        </p:nvSpPr>
        <p:spPr>
          <a:xfrm>
            <a:off x="867931" y="2387696"/>
            <a:ext cx="164666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5" name="TextBox 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6" name="TextBox 5"/>
          <p:cNvSpPr txBox="1"/>
          <p:nvPr/>
        </p:nvSpPr>
        <p:spPr>
          <a:xfrm>
            <a:off x="534571" y="4257980"/>
            <a:ext cx="198002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7" name="TextBox 6"/>
          <p:cNvSpPr txBox="1"/>
          <p:nvPr/>
        </p:nvSpPr>
        <p:spPr>
          <a:xfrm>
            <a:off x="1278364" y="3634552"/>
            <a:ext cx="123623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8" name="TextBox 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9" name="TextBox 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10" name="TextBox 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Assembly</a:t>
            </a:r>
            <a:endParaRPr lang="en-US" dirty="0"/>
          </a:p>
        </p:txBody>
      </p:sp>
      <p:sp>
        <p:nvSpPr>
          <p:cNvPr id="11" name="Down Arrow 10"/>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2" name="Down Arrow 11"/>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3" name="Down Arrow 12"/>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4" name="Down Arrow 13"/>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5" name="Down Arrow 14"/>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6" name="Down Arrow 15"/>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7" name="Down Arrow 16"/>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8" name="TextBox 17"/>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cxnSp>
        <p:nvCxnSpPr>
          <p:cNvPr id="20" name="Straight Connector 19"/>
          <p:cNvCxnSpPr/>
          <p:nvPr/>
        </p:nvCxnSpPr>
        <p:spPr bwMode="auto">
          <a:xfrm>
            <a:off x="152400" y="1600200"/>
            <a:ext cx="2895600" cy="0"/>
          </a:xfrm>
          <a:prstGeom prst="line">
            <a:avLst/>
          </a:prstGeom>
          <a:solidFill>
            <a:schemeClr val="accent1"/>
          </a:solidFill>
          <a:ln w="28575" cap="flat" cmpd="sng" algn="ctr">
            <a:solidFill>
              <a:schemeClr val="tx1"/>
            </a:solidFill>
            <a:prstDash val="lgDash"/>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 name="Chevron 20"/>
          <p:cNvSpPr/>
          <p:nvPr/>
        </p:nvSpPr>
        <p:spPr bwMode="auto">
          <a:xfrm>
            <a:off x="2590800" y="1764268"/>
            <a:ext cx="374715" cy="4103132"/>
          </a:xfrm>
          <a:prstGeom prst="chevron">
            <a:avLst>
              <a:gd name="adj" fmla="val 80188"/>
            </a:avLst>
          </a:prstGeom>
          <a:solidFill>
            <a:srgbClr val="00B0F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4" name="TextBox 23"/>
          <p:cNvSpPr txBox="1"/>
          <p:nvPr/>
        </p:nvSpPr>
        <p:spPr>
          <a:xfrm>
            <a:off x="2929860" y="3669268"/>
            <a:ext cx="1184940" cy="369332"/>
          </a:xfrm>
          <a:prstGeom prst="rect">
            <a:avLst/>
          </a:prstGeom>
          <a:noFill/>
        </p:spPr>
        <p:txBody>
          <a:bodyPr wrap="none" rtlCol="0">
            <a:spAutoFit/>
          </a:bodyPr>
          <a:lstStyle/>
          <a:p>
            <a:r>
              <a:rPr lang="en-US" dirty="0" smtClean="0"/>
              <a:t>Hardware</a:t>
            </a:r>
            <a:endParaRPr lang="en-US" dirty="0"/>
          </a:p>
        </p:txBody>
      </p:sp>
      <p:sp>
        <p:nvSpPr>
          <p:cNvPr id="28" name="TextBox 27"/>
          <p:cNvSpPr txBox="1"/>
          <p:nvPr/>
        </p:nvSpPr>
        <p:spPr>
          <a:xfrm>
            <a:off x="4419600" y="1896503"/>
            <a:ext cx="4953000" cy="2031325"/>
          </a:xfrm>
          <a:prstGeom prst="rect">
            <a:avLst/>
          </a:prstGeom>
          <a:noFill/>
        </p:spPr>
        <p:txBody>
          <a:bodyPr wrap="square" rtlCol="0">
            <a:spAutoFit/>
          </a:bodyPr>
          <a:lstStyle/>
          <a:p>
            <a:pPr marL="285750" indent="-285750">
              <a:buFont typeface="Arial" pitchFamily="34" charset="0"/>
              <a:buChar char="•"/>
            </a:pPr>
            <a:r>
              <a:rPr lang="en-US" dirty="0" smtClean="0"/>
              <a:t>Much better programmable fragment shaders</a:t>
            </a:r>
          </a:p>
          <a:p>
            <a:pPr marL="285750" indent="-285750">
              <a:buFont typeface="Arial" pitchFamily="34" charset="0"/>
              <a:buChar char="•"/>
            </a:pPr>
            <a:r>
              <a:rPr lang="en-US" dirty="0" smtClean="0"/>
              <a:t>Vertex shader can read textures</a:t>
            </a:r>
          </a:p>
          <a:p>
            <a:pPr marL="285750" indent="-285750">
              <a:buFont typeface="Arial" pitchFamily="34" charset="0"/>
              <a:buChar char="•"/>
            </a:pPr>
            <a:r>
              <a:rPr lang="en-US" dirty="0" smtClean="0"/>
              <a:t>Dynamic branches</a:t>
            </a:r>
          </a:p>
          <a:p>
            <a:pPr marL="285750" indent="-285750">
              <a:buFont typeface="Arial" pitchFamily="34" charset="0"/>
              <a:buChar char="•"/>
            </a:pPr>
            <a:r>
              <a:rPr lang="en-US" dirty="0" smtClean="0"/>
              <a:t>Multiple render targets</a:t>
            </a:r>
          </a:p>
          <a:p>
            <a:pPr marL="285750" indent="-285750">
              <a:buFont typeface="Arial" pitchFamily="34" charset="0"/>
              <a:buChar char="•"/>
            </a:pPr>
            <a:r>
              <a:rPr lang="en-US" dirty="0" err="1" smtClean="0"/>
              <a:t>PCIe</a:t>
            </a:r>
            <a:r>
              <a:rPr lang="en-US" dirty="0" smtClean="0"/>
              <a:t> bus</a:t>
            </a:r>
          </a:p>
          <a:p>
            <a:pPr marL="285750" indent="-285750">
              <a:buFont typeface="Arial" pitchFamily="34" charset="0"/>
              <a:buChar char="•"/>
            </a:pPr>
            <a:r>
              <a:rPr lang="en-US" dirty="0" smtClean="0"/>
              <a:t>OpenGL 2 / Direct3D 9</a:t>
            </a:r>
            <a:endParaRPr lang="en-US" dirty="0"/>
          </a:p>
        </p:txBody>
      </p:sp>
      <p:sp>
        <p:nvSpPr>
          <p:cNvPr id="32" name="TextBox 31"/>
          <p:cNvSpPr txBox="1"/>
          <p:nvPr/>
        </p:nvSpPr>
        <p:spPr>
          <a:xfrm>
            <a:off x="2965515" y="2387696"/>
            <a:ext cx="1287532" cy="369332"/>
          </a:xfrm>
          <a:prstGeom prst="rect">
            <a:avLst/>
          </a:prstGeom>
          <a:noFill/>
        </p:spPr>
        <p:txBody>
          <a:bodyPr wrap="none" rtlCol="0">
            <a:spAutoFit/>
          </a:bodyPr>
          <a:lstStyle/>
          <a:p>
            <a:pPr algn="r"/>
            <a:r>
              <a:rPr lang="en-US" dirty="0" smtClean="0">
                <a:latin typeface="Courier New" pitchFamily="49" charset="0"/>
                <a:cs typeface="Courier New" pitchFamily="49" charset="0"/>
              </a:rPr>
              <a:t>textures</a:t>
            </a:r>
            <a:endParaRPr lang="en-US" baseline="-25000" dirty="0">
              <a:latin typeface="Courier New" pitchFamily="49" charset="0"/>
              <a:cs typeface="Courier New" pitchFamily="49" charset="0"/>
            </a:endParaRPr>
          </a:p>
        </p:txBody>
      </p:sp>
      <p:sp>
        <p:nvSpPr>
          <p:cNvPr id="33" name="Down Arrow 32"/>
          <p:cNvSpPr/>
          <p:nvPr/>
        </p:nvSpPr>
        <p:spPr bwMode="auto">
          <a:xfrm rot="5400000">
            <a:off x="2622882" y="2318110"/>
            <a:ext cx="230382" cy="507228"/>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74</a:t>
            </a:fld>
            <a:endParaRPr lang="en-US"/>
          </a:p>
        </p:txBody>
      </p:sp>
    </p:spTree>
    <p:extLst>
      <p:ext uri="{BB962C8B-B14F-4D97-AF65-F5344CB8AC3E}">
        <p14:creationId xmlns:p14="http://schemas.microsoft.com/office/powerpoint/2010/main" val="1635258654"/>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NVIDIA GeForce 6 (2004)</a:t>
            </a:r>
            <a:endParaRPr lang="en-US" dirty="0"/>
          </a:p>
        </p:txBody>
      </p:sp>
      <p:sp>
        <p:nvSpPr>
          <p:cNvPr id="4" name="TextBox 3"/>
          <p:cNvSpPr txBox="1"/>
          <p:nvPr/>
        </p:nvSpPr>
        <p:spPr>
          <a:xfrm>
            <a:off x="867931" y="2387696"/>
            <a:ext cx="164666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5" name="TextBox 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6" name="TextBox 5"/>
          <p:cNvSpPr txBox="1"/>
          <p:nvPr/>
        </p:nvSpPr>
        <p:spPr>
          <a:xfrm>
            <a:off x="534571" y="4257980"/>
            <a:ext cx="198002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7" name="TextBox 6"/>
          <p:cNvSpPr txBox="1"/>
          <p:nvPr/>
        </p:nvSpPr>
        <p:spPr>
          <a:xfrm>
            <a:off x="1278364" y="3634552"/>
            <a:ext cx="123623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8" name="TextBox 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9" name="TextBox 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10" name="TextBox 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Assembly</a:t>
            </a:r>
            <a:endParaRPr lang="en-US" dirty="0"/>
          </a:p>
        </p:txBody>
      </p:sp>
      <p:sp>
        <p:nvSpPr>
          <p:cNvPr id="11" name="Down Arrow 10"/>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2" name="Down Arrow 11"/>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3" name="Down Arrow 12"/>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4" name="Down Arrow 13"/>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5" name="Down Arrow 14"/>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6" name="Down Arrow 15"/>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7" name="Down Arrow 16"/>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8" name="TextBox 17"/>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cxnSp>
        <p:nvCxnSpPr>
          <p:cNvPr id="20" name="Straight Connector 19"/>
          <p:cNvCxnSpPr/>
          <p:nvPr/>
        </p:nvCxnSpPr>
        <p:spPr bwMode="auto">
          <a:xfrm>
            <a:off x="152400" y="1600200"/>
            <a:ext cx="2895600" cy="0"/>
          </a:xfrm>
          <a:prstGeom prst="line">
            <a:avLst/>
          </a:prstGeom>
          <a:solidFill>
            <a:schemeClr val="accent1"/>
          </a:solidFill>
          <a:ln w="28575" cap="flat" cmpd="sng" algn="ctr">
            <a:solidFill>
              <a:schemeClr val="tx1"/>
            </a:solidFill>
            <a:prstDash val="lgDash"/>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8" name="TextBox 27"/>
          <p:cNvSpPr txBox="1"/>
          <p:nvPr/>
        </p:nvSpPr>
        <p:spPr>
          <a:xfrm>
            <a:off x="4419600" y="1896503"/>
            <a:ext cx="4953000" cy="1477328"/>
          </a:xfrm>
          <a:prstGeom prst="rect">
            <a:avLst/>
          </a:prstGeom>
          <a:noFill/>
        </p:spPr>
        <p:txBody>
          <a:bodyPr wrap="square" rtlCol="0">
            <a:spAutoFit/>
          </a:bodyPr>
          <a:lstStyle/>
          <a:p>
            <a:pPr marL="285750" indent="-285750">
              <a:buFont typeface="Arial" pitchFamily="34" charset="0"/>
              <a:buChar char="•"/>
            </a:pPr>
            <a:r>
              <a:rPr lang="en-US" dirty="0" smtClean="0"/>
              <a:t>Vertex shader can read textures</a:t>
            </a:r>
          </a:p>
          <a:p>
            <a:pPr marL="285750" indent="-285750">
              <a:buFont typeface="Arial" pitchFamily="34" charset="0"/>
              <a:buChar char="•"/>
            </a:pPr>
            <a:r>
              <a:rPr lang="en-US" dirty="0" smtClean="0">
                <a:solidFill>
                  <a:schemeClr val="bg1">
                    <a:lumMod val="65000"/>
                  </a:schemeClr>
                </a:solidFill>
              </a:rPr>
              <a:t>Dynamic branches</a:t>
            </a:r>
          </a:p>
          <a:p>
            <a:pPr marL="285750" indent="-285750">
              <a:buFont typeface="Arial" pitchFamily="34" charset="0"/>
              <a:buChar char="•"/>
            </a:pPr>
            <a:r>
              <a:rPr lang="en-US" dirty="0" smtClean="0">
                <a:solidFill>
                  <a:schemeClr val="bg1">
                    <a:lumMod val="65000"/>
                  </a:schemeClr>
                </a:solidFill>
              </a:rPr>
              <a:t>Multiple render targets</a:t>
            </a:r>
          </a:p>
          <a:p>
            <a:pPr marL="285750" indent="-285750">
              <a:buFont typeface="Arial" pitchFamily="34" charset="0"/>
              <a:buChar char="•"/>
            </a:pPr>
            <a:r>
              <a:rPr lang="en-US" dirty="0" err="1" smtClean="0">
                <a:solidFill>
                  <a:schemeClr val="bg1">
                    <a:lumMod val="65000"/>
                  </a:schemeClr>
                </a:solidFill>
              </a:rPr>
              <a:t>PCIe</a:t>
            </a:r>
            <a:r>
              <a:rPr lang="en-US" dirty="0" smtClean="0">
                <a:solidFill>
                  <a:schemeClr val="bg1">
                    <a:lumMod val="65000"/>
                  </a:schemeClr>
                </a:solidFill>
              </a:rPr>
              <a:t> bus</a:t>
            </a:r>
          </a:p>
          <a:p>
            <a:pPr marL="285750" indent="-285750">
              <a:buFont typeface="Arial" pitchFamily="34" charset="0"/>
              <a:buChar char="•"/>
            </a:pPr>
            <a:r>
              <a:rPr lang="en-US" dirty="0" smtClean="0">
                <a:solidFill>
                  <a:schemeClr val="bg1">
                    <a:lumMod val="65000"/>
                  </a:schemeClr>
                </a:solidFill>
              </a:rPr>
              <a:t>OpenGL 2 / Direct3D 9</a:t>
            </a:r>
            <a:endParaRPr lang="en-US" dirty="0">
              <a:solidFill>
                <a:schemeClr val="bg1">
                  <a:lumMod val="65000"/>
                </a:schemeClr>
              </a:solidFill>
            </a:endParaRPr>
          </a:p>
        </p:txBody>
      </p:sp>
      <p:sp>
        <p:nvSpPr>
          <p:cNvPr id="25" name="Text Box 5"/>
          <p:cNvSpPr txBox="1">
            <a:spLocks noChangeArrowheads="1"/>
          </p:cNvSpPr>
          <p:nvPr/>
        </p:nvSpPr>
        <p:spPr bwMode="auto">
          <a:xfrm>
            <a:off x="0" y="6581001"/>
            <a:ext cx="9144000" cy="27699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smtClean="0"/>
              <a:t>Image from </a:t>
            </a:r>
            <a:r>
              <a:rPr lang="en-US" sz="1200" dirty="0">
                <a:hlinkClick r:id="rId3"/>
              </a:rPr>
              <a:t>ftp://</a:t>
            </a:r>
            <a:r>
              <a:rPr lang="en-US" sz="1200" dirty="0" smtClean="0">
                <a:hlinkClick r:id="rId3"/>
              </a:rPr>
              <a:t>download.nvidia.com/developer/presentations/2004/GPU_Jackpot/Shader_Model_3.pdf</a:t>
            </a:r>
            <a:endParaRPr lang="en-US" sz="1200" dirty="0" smtClean="0"/>
          </a:p>
        </p:txBody>
      </p:sp>
      <p:pic>
        <p:nvPicPr>
          <p:cNvPr id="2078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95600" y="3657656"/>
            <a:ext cx="6134792" cy="267190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75</a:t>
            </a:fld>
            <a:endParaRPr lang="en-US"/>
          </a:p>
        </p:txBody>
      </p:sp>
    </p:spTree>
    <p:extLst>
      <p:ext uri="{BB962C8B-B14F-4D97-AF65-F5344CB8AC3E}">
        <p14:creationId xmlns:p14="http://schemas.microsoft.com/office/powerpoint/2010/main" val="707099464"/>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NVIDIA GeForce 6 (2004)</a:t>
            </a:r>
            <a:endParaRPr lang="en-US" dirty="0"/>
          </a:p>
        </p:txBody>
      </p:sp>
      <p:sp>
        <p:nvSpPr>
          <p:cNvPr id="4" name="TextBox 3"/>
          <p:cNvSpPr txBox="1"/>
          <p:nvPr/>
        </p:nvSpPr>
        <p:spPr>
          <a:xfrm>
            <a:off x="867931" y="2387696"/>
            <a:ext cx="164666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5" name="TextBox 4"/>
          <p:cNvSpPr txBox="1"/>
          <p:nvPr/>
        </p:nvSpPr>
        <p:spPr>
          <a:xfrm>
            <a:off x="393442" y="3011124"/>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6" name="TextBox 5"/>
          <p:cNvSpPr txBox="1"/>
          <p:nvPr/>
        </p:nvSpPr>
        <p:spPr>
          <a:xfrm>
            <a:off x="534571" y="4257980"/>
            <a:ext cx="198002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7" name="TextBox 6"/>
          <p:cNvSpPr txBox="1"/>
          <p:nvPr/>
        </p:nvSpPr>
        <p:spPr>
          <a:xfrm>
            <a:off x="1278364" y="3634552"/>
            <a:ext cx="123623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8" name="TextBox 7"/>
          <p:cNvSpPr txBox="1"/>
          <p:nvPr/>
        </p:nvSpPr>
        <p:spPr>
          <a:xfrm>
            <a:off x="307841" y="4881408"/>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9" name="TextBox 8"/>
          <p:cNvSpPr txBox="1"/>
          <p:nvPr/>
        </p:nvSpPr>
        <p:spPr>
          <a:xfrm>
            <a:off x="1740029" y="5504836"/>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10" name="TextBox 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Assembly</a:t>
            </a:r>
            <a:endParaRPr lang="en-US" dirty="0"/>
          </a:p>
        </p:txBody>
      </p:sp>
      <p:sp>
        <p:nvSpPr>
          <p:cNvPr id="11" name="Down Arrow 10"/>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2" name="Down Arrow 11"/>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3" name="Down Arrow 12"/>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4" name="Down Arrow 13"/>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5" name="Down Arrow 14"/>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6" name="Down Arrow 15"/>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7" name="Down Arrow 16"/>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8" name="TextBox 17"/>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cxnSp>
        <p:nvCxnSpPr>
          <p:cNvPr id="20" name="Straight Connector 19"/>
          <p:cNvCxnSpPr/>
          <p:nvPr/>
        </p:nvCxnSpPr>
        <p:spPr bwMode="auto">
          <a:xfrm>
            <a:off x="152400" y="1600200"/>
            <a:ext cx="2895600" cy="0"/>
          </a:xfrm>
          <a:prstGeom prst="line">
            <a:avLst/>
          </a:prstGeom>
          <a:solidFill>
            <a:schemeClr val="accent1"/>
          </a:solidFill>
          <a:ln w="28575" cap="flat" cmpd="sng" algn="ctr">
            <a:solidFill>
              <a:schemeClr val="tx1"/>
            </a:solidFill>
            <a:prstDash val="lgDash"/>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8" name="TextBox 27"/>
          <p:cNvSpPr txBox="1"/>
          <p:nvPr/>
        </p:nvSpPr>
        <p:spPr>
          <a:xfrm>
            <a:off x="4419600" y="1896503"/>
            <a:ext cx="4953000" cy="1477328"/>
          </a:xfrm>
          <a:prstGeom prst="rect">
            <a:avLst/>
          </a:prstGeom>
          <a:noFill/>
        </p:spPr>
        <p:txBody>
          <a:bodyPr wrap="square" rtlCol="0">
            <a:spAutoFit/>
          </a:bodyPr>
          <a:lstStyle/>
          <a:p>
            <a:pPr marL="285750" indent="-285750">
              <a:buFont typeface="Arial" pitchFamily="34" charset="0"/>
              <a:buChar char="•"/>
            </a:pPr>
            <a:r>
              <a:rPr lang="en-US" dirty="0" smtClean="0">
                <a:solidFill>
                  <a:schemeClr val="bg1">
                    <a:lumMod val="65000"/>
                  </a:schemeClr>
                </a:solidFill>
              </a:rPr>
              <a:t>Vertex shader can read textures</a:t>
            </a:r>
          </a:p>
          <a:p>
            <a:pPr marL="285750" indent="-285750">
              <a:buFont typeface="Arial" pitchFamily="34" charset="0"/>
              <a:buChar char="•"/>
            </a:pPr>
            <a:r>
              <a:rPr lang="en-US" dirty="0" smtClean="0"/>
              <a:t>Dynamic branches</a:t>
            </a:r>
          </a:p>
          <a:p>
            <a:pPr marL="285750" indent="-285750">
              <a:buFont typeface="Arial" pitchFamily="34" charset="0"/>
              <a:buChar char="•"/>
            </a:pPr>
            <a:r>
              <a:rPr lang="en-US" dirty="0" smtClean="0">
                <a:solidFill>
                  <a:schemeClr val="bg1">
                    <a:lumMod val="65000"/>
                  </a:schemeClr>
                </a:solidFill>
              </a:rPr>
              <a:t>Multiple render targets</a:t>
            </a:r>
          </a:p>
          <a:p>
            <a:pPr marL="285750" indent="-285750">
              <a:buFont typeface="Arial" pitchFamily="34" charset="0"/>
              <a:buChar char="•"/>
            </a:pPr>
            <a:r>
              <a:rPr lang="en-US" dirty="0" err="1" smtClean="0">
                <a:solidFill>
                  <a:schemeClr val="bg1">
                    <a:lumMod val="65000"/>
                  </a:schemeClr>
                </a:solidFill>
              </a:rPr>
              <a:t>PCIe</a:t>
            </a:r>
            <a:r>
              <a:rPr lang="en-US" dirty="0" smtClean="0">
                <a:solidFill>
                  <a:schemeClr val="bg1">
                    <a:lumMod val="65000"/>
                  </a:schemeClr>
                </a:solidFill>
              </a:rPr>
              <a:t> bus</a:t>
            </a:r>
          </a:p>
          <a:p>
            <a:pPr marL="285750" indent="-285750">
              <a:buFont typeface="Arial" pitchFamily="34" charset="0"/>
              <a:buChar char="•"/>
            </a:pPr>
            <a:r>
              <a:rPr lang="en-US" dirty="0" smtClean="0">
                <a:solidFill>
                  <a:schemeClr val="bg1">
                    <a:lumMod val="65000"/>
                  </a:schemeClr>
                </a:solidFill>
              </a:rPr>
              <a:t>OpenGL 2 / Direct3D 9</a:t>
            </a:r>
            <a:endParaRPr lang="en-US" dirty="0">
              <a:solidFill>
                <a:schemeClr val="bg1">
                  <a:lumMod val="65000"/>
                </a:schemeClr>
              </a:solidFill>
            </a:endParaRPr>
          </a:p>
        </p:txBody>
      </p:sp>
      <p:sp>
        <p:nvSpPr>
          <p:cNvPr id="25" name="Text Box 5"/>
          <p:cNvSpPr txBox="1">
            <a:spLocks noChangeArrowheads="1"/>
          </p:cNvSpPr>
          <p:nvPr/>
        </p:nvSpPr>
        <p:spPr bwMode="auto">
          <a:xfrm>
            <a:off x="0" y="6581001"/>
            <a:ext cx="9144000" cy="27699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smtClean="0"/>
              <a:t>Image from </a:t>
            </a:r>
            <a:r>
              <a:rPr lang="en-US" sz="1200" dirty="0">
                <a:hlinkClick r:id="rId3"/>
              </a:rPr>
              <a:t>ftp://</a:t>
            </a:r>
            <a:r>
              <a:rPr lang="en-US" sz="1200" dirty="0" smtClean="0">
                <a:hlinkClick r:id="rId3"/>
              </a:rPr>
              <a:t>download.nvidia.com/developer/presentations/2004/GPU_Jackpot/Shader_Model_3.pdf</a:t>
            </a:r>
            <a:endParaRPr lang="en-US" sz="1200" dirty="0" smtClean="0"/>
          </a:p>
        </p:txBody>
      </p:sp>
      <p:pic>
        <p:nvPicPr>
          <p:cNvPr id="2088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57600" y="3521830"/>
            <a:ext cx="3066466" cy="287897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76</a:t>
            </a:fld>
            <a:endParaRPr lang="en-US"/>
          </a:p>
        </p:txBody>
      </p:sp>
    </p:spTree>
    <p:extLst>
      <p:ext uri="{BB962C8B-B14F-4D97-AF65-F5344CB8AC3E}">
        <p14:creationId xmlns:p14="http://schemas.microsoft.com/office/powerpoint/2010/main" val="813696905"/>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Dynamic Branches</a:t>
            </a:r>
            <a:endParaRPr lang="en-US" dirty="0"/>
          </a:p>
        </p:txBody>
      </p:sp>
      <p:sp>
        <p:nvSpPr>
          <p:cNvPr id="4" name="Text Box 5"/>
          <p:cNvSpPr txBox="1">
            <a:spLocks noChangeArrowheads="1"/>
          </p:cNvSpPr>
          <p:nvPr/>
        </p:nvSpPr>
        <p:spPr bwMode="auto">
          <a:xfrm>
            <a:off x="0" y="6581001"/>
            <a:ext cx="9144000" cy="27699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smtClean="0"/>
              <a:t>Image from </a:t>
            </a:r>
            <a:r>
              <a:rPr lang="en-US" sz="1200" dirty="0">
                <a:hlinkClick r:id="rId2"/>
              </a:rPr>
              <a:t>http://developer.amd.com/media/gpu_assets/03_Clever_Shader_Tricks.pdf</a:t>
            </a:r>
            <a:endParaRPr lang="en-US" sz="1200" dirty="0" smtClean="0"/>
          </a:p>
        </p:txBody>
      </p:sp>
      <p:pic>
        <p:nvPicPr>
          <p:cNvPr id="2099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1600200"/>
            <a:ext cx="6477000" cy="49284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1"/>
          </p:nvPr>
        </p:nvSpPr>
        <p:spPr/>
        <p:txBody>
          <a:bodyPr/>
          <a:lstStyle/>
          <a:p>
            <a:fld id="{048D3C82-491F-4F02-A89C-B40ED79CC886}" type="slidenum">
              <a:rPr lang="en-US" smtClean="0"/>
              <a:pPr/>
              <a:t>77</a:t>
            </a:fld>
            <a:endParaRPr lang="en-US"/>
          </a:p>
        </p:txBody>
      </p:sp>
    </p:spTree>
    <p:extLst>
      <p:ext uri="{BB962C8B-B14F-4D97-AF65-F5344CB8AC3E}">
        <p14:creationId xmlns:p14="http://schemas.microsoft.com/office/powerpoint/2010/main" val="38756472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Dynamic Branches</a:t>
            </a:r>
            <a:endParaRPr lang="en-US" dirty="0"/>
          </a:p>
        </p:txBody>
      </p:sp>
      <p:sp>
        <p:nvSpPr>
          <p:cNvPr id="28" name="TextBox 27"/>
          <p:cNvSpPr txBox="1"/>
          <p:nvPr/>
        </p:nvSpPr>
        <p:spPr>
          <a:xfrm>
            <a:off x="304800" y="1907645"/>
            <a:ext cx="8229600" cy="923330"/>
          </a:xfrm>
          <a:prstGeom prst="rect">
            <a:avLst/>
          </a:prstGeom>
          <a:noFill/>
        </p:spPr>
        <p:txBody>
          <a:bodyPr wrap="square" rtlCol="0">
            <a:spAutoFit/>
          </a:bodyPr>
          <a:lstStyle/>
          <a:p>
            <a:pPr marL="285750" indent="-285750">
              <a:buFont typeface="Arial" pitchFamily="34" charset="0"/>
              <a:buChar char="•"/>
            </a:pPr>
            <a:r>
              <a:rPr lang="en-US" dirty="0" smtClean="0"/>
              <a:t>For best performance, fragment shader dynamic branches should be coherent in screen-space</a:t>
            </a:r>
          </a:p>
          <a:p>
            <a:pPr marL="285750" indent="-285750">
              <a:buFont typeface="Arial" pitchFamily="34" charset="0"/>
              <a:buChar char="•"/>
            </a:pPr>
            <a:r>
              <a:rPr lang="en-US" dirty="0" smtClean="0"/>
              <a:t>How does this relate to warp partitioning in CUDA?</a:t>
            </a:r>
          </a:p>
        </p:txBody>
      </p:sp>
      <p:sp>
        <p:nvSpPr>
          <p:cNvPr id="3" name="Slide Number Placeholder 2"/>
          <p:cNvSpPr>
            <a:spLocks noGrp="1"/>
          </p:cNvSpPr>
          <p:nvPr>
            <p:ph type="sldNum" sz="quarter" idx="11"/>
          </p:nvPr>
        </p:nvSpPr>
        <p:spPr/>
        <p:txBody>
          <a:bodyPr/>
          <a:lstStyle/>
          <a:p>
            <a:fld id="{048D3C82-491F-4F02-A89C-B40ED79CC886}" type="slidenum">
              <a:rPr lang="en-US" smtClean="0"/>
              <a:pPr/>
              <a:t>78</a:t>
            </a:fld>
            <a:endParaRPr lang="en-US"/>
          </a:p>
        </p:txBody>
      </p:sp>
    </p:spTree>
    <p:extLst>
      <p:ext uri="{BB962C8B-B14F-4D97-AF65-F5344CB8AC3E}">
        <p14:creationId xmlns:p14="http://schemas.microsoft.com/office/powerpoint/2010/main" val="3448936488"/>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2" name="Picture 22" descr="30_geforce6_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700" y="1676400"/>
            <a:ext cx="5562600" cy="4638675"/>
          </a:xfrm>
          <a:prstGeom prst="rect">
            <a:avLst/>
          </a:prstGeom>
          <a:noFill/>
          <a:extLst>
            <a:ext uri="{909E8E84-426E-40dd-AFC4-6F175D3DCCD1}">
              <a14:hiddenFill xmlns="" xmlns:a14="http://schemas.microsoft.com/office/drawing/2010/main">
                <a:solidFill>
                  <a:srgbClr val="FFFFFF"/>
                </a:solidFill>
              </a14:hiddenFill>
            </a:ext>
          </a:extLst>
        </p:spPr>
      </p:pic>
      <p:sp>
        <p:nvSpPr>
          <p:cNvPr id="143362" name="Rectangle 2"/>
          <p:cNvSpPr>
            <a:spLocks noGrp="1" noChangeArrowheads="1"/>
          </p:cNvSpPr>
          <p:nvPr>
            <p:ph type="title"/>
          </p:nvPr>
        </p:nvSpPr>
        <p:spPr/>
        <p:txBody>
          <a:bodyPr/>
          <a:lstStyle/>
          <a:p>
            <a:r>
              <a:rPr lang="en-US" dirty="0"/>
              <a:t>NVIDIA GeForce </a:t>
            </a:r>
            <a:r>
              <a:rPr lang="en-US" dirty="0" smtClean="0"/>
              <a:t>6</a:t>
            </a:r>
            <a:r>
              <a:rPr lang="en-US" dirty="0"/>
              <a:t> (2004)</a:t>
            </a:r>
          </a:p>
        </p:txBody>
      </p:sp>
      <p:sp>
        <p:nvSpPr>
          <p:cNvPr id="143366" name="Text Box 6"/>
          <p:cNvSpPr txBox="1">
            <a:spLocks noChangeArrowheads="1"/>
          </p:cNvSpPr>
          <p:nvPr/>
        </p:nvSpPr>
        <p:spPr bwMode="auto">
          <a:xfrm>
            <a:off x="76200" y="6624935"/>
            <a:ext cx="9144000"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a:t>Image from </a:t>
            </a:r>
            <a:r>
              <a:rPr lang="en-US" sz="1200" dirty="0" smtClean="0">
                <a:hlinkClick r:id="rId4"/>
              </a:rPr>
              <a:t>http</a:t>
            </a:r>
            <a:r>
              <a:rPr lang="en-US" sz="1200" dirty="0">
                <a:hlinkClick r:id="rId4"/>
              </a:rPr>
              <a:t>://</a:t>
            </a:r>
            <a:r>
              <a:rPr lang="en-US" sz="1200" dirty="0" smtClean="0">
                <a:hlinkClick r:id="rId4"/>
              </a:rPr>
              <a:t>http.developer.nvidia.com/GPUGems2/gpugems2_chapter30.html</a:t>
            </a:r>
            <a:endParaRPr lang="en-US" sz="1200" dirty="0" smtClean="0"/>
          </a:p>
          <a:p>
            <a:pPr algn="r"/>
            <a:endParaRPr lang="en-US" sz="1200" dirty="0"/>
          </a:p>
        </p:txBody>
      </p:sp>
      <p:grpSp>
        <p:nvGrpSpPr>
          <p:cNvPr id="143388" name="Group 28"/>
          <p:cNvGrpSpPr>
            <a:grpSpLocks/>
          </p:cNvGrpSpPr>
          <p:nvPr/>
        </p:nvGrpSpPr>
        <p:grpSpPr bwMode="auto">
          <a:xfrm>
            <a:off x="6324604" y="1676401"/>
            <a:ext cx="2657477" cy="646113"/>
            <a:chOff x="3984" y="1056"/>
            <a:chExt cx="1674" cy="407"/>
          </a:xfrm>
        </p:grpSpPr>
        <p:sp>
          <p:nvSpPr>
            <p:cNvPr id="143372" name="Text Box 12"/>
            <p:cNvSpPr txBox="1">
              <a:spLocks noChangeArrowheads="1"/>
            </p:cNvSpPr>
            <p:nvPr/>
          </p:nvSpPr>
          <p:spPr bwMode="auto">
            <a:xfrm>
              <a:off x="4346" y="1056"/>
              <a:ext cx="1312" cy="407"/>
            </a:xfrm>
            <a:prstGeom prst="rect">
              <a:avLst/>
            </a:prstGeom>
            <a:noFill/>
            <a:ln w="9525">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dirty="0"/>
                <a:t>6 vertex</a:t>
              </a:r>
            </a:p>
            <a:p>
              <a:pPr algn="ctr"/>
              <a:r>
                <a:rPr lang="en-US" dirty="0"/>
                <a:t>shader </a:t>
              </a:r>
              <a:r>
                <a:rPr lang="en-US" dirty="0" smtClean="0"/>
                <a:t>processors</a:t>
              </a:r>
              <a:endParaRPr lang="en-US" dirty="0"/>
            </a:p>
          </p:txBody>
        </p:sp>
        <p:sp>
          <p:nvSpPr>
            <p:cNvPr id="143375" name="Line 15"/>
            <p:cNvSpPr>
              <a:spLocks noChangeShapeType="1"/>
            </p:cNvSpPr>
            <p:nvPr/>
          </p:nvSpPr>
          <p:spPr bwMode="auto">
            <a:xfrm flipV="1">
              <a:off x="3984" y="1248"/>
              <a:ext cx="381" cy="192"/>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43383" name="Group 23"/>
          <p:cNvGrpSpPr>
            <a:grpSpLocks/>
          </p:cNvGrpSpPr>
          <p:nvPr/>
        </p:nvGrpSpPr>
        <p:grpSpPr bwMode="auto">
          <a:xfrm>
            <a:off x="6984999" y="5332436"/>
            <a:ext cx="2082801" cy="982663"/>
            <a:chOff x="4373" y="3168"/>
            <a:chExt cx="1312" cy="619"/>
          </a:xfrm>
        </p:grpSpPr>
        <p:sp>
          <p:nvSpPr>
            <p:cNvPr id="143378" name="Text Box 18"/>
            <p:cNvSpPr txBox="1">
              <a:spLocks noChangeArrowheads="1"/>
            </p:cNvSpPr>
            <p:nvPr/>
          </p:nvSpPr>
          <p:spPr bwMode="auto">
            <a:xfrm>
              <a:off x="4373" y="3380"/>
              <a:ext cx="1312" cy="407"/>
            </a:xfrm>
            <a:prstGeom prst="rect">
              <a:avLst/>
            </a:prstGeom>
            <a:noFill/>
            <a:ln w="9525">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dirty="0"/>
                <a:t>16 fragment</a:t>
              </a:r>
            </a:p>
            <a:p>
              <a:pPr algn="ctr"/>
              <a:r>
                <a:rPr lang="en-US" dirty="0"/>
                <a:t>shader </a:t>
              </a:r>
              <a:r>
                <a:rPr lang="en-US" dirty="0" smtClean="0"/>
                <a:t>processors</a:t>
              </a:r>
              <a:endParaRPr lang="en-US" dirty="0"/>
            </a:p>
          </p:txBody>
        </p:sp>
        <p:sp>
          <p:nvSpPr>
            <p:cNvPr id="143379" name="Line 19"/>
            <p:cNvSpPr>
              <a:spLocks noChangeShapeType="1"/>
            </p:cNvSpPr>
            <p:nvPr/>
          </p:nvSpPr>
          <p:spPr bwMode="auto">
            <a:xfrm>
              <a:off x="4512" y="3168"/>
              <a:ext cx="234" cy="192"/>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 name="Slide Number Placeholder 1"/>
          <p:cNvSpPr>
            <a:spLocks noGrp="1"/>
          </p:cNvSpPr>
          <p:nvPr>
            <p:ph type="sldNum" sz="quarter" idx="11"/>
          </p:nvPr>
        </p:nvSpPr>
        <p:spPr/>
        <p:txBody>
          <a:bodyPr/>
          <a:lstStyle/>
          <a:p>
            <a:fld id="{048D3C82-491F-4F02-A89C-B40ED79CC886}" type="slidenum">
              <a:rPr lang="en-US" smtClean="0"/>
              <a:pPr/>
              <a:t>79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4338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433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Vertex Assembly</a:t>
            </a:r>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 name="Rectangle 7"/>
          <p:cNvSpPr/>
          <p:nvPr/>
        </p:nvSpPr>
        <p:spPr bwMode="auto">
          <a:xfrm>
            <a:off x="55626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2" name="Rectangle 41"/>
          <p:cNvSpPr/>
          <p:nvPr/>
        </p:nvSpPr>
        <p:spPr bwMode="auto">
          <a:xfrm>
            <a:off x="58674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Rectangle 42"/>
          <p:cNvSpPr/>
          <p:nvPr/>
        </p:nvSpPr>
        <p:spPr bwMode="auto">
          <a:xfrm>
            <a:off x="61722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4" name="Rectangle 43"/>
          <p:cNvSpPr/>
          <p:nvPr/>
        </p:nvSpPr>
        <p:spPr bwMode="auto">
          <a:xfrm>
            <a:off x="64770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Rectangle 44"/>
          <p:cNvSpPr/>
          <p:nvPr/>
        </p:nvSpPr>
        <p:spPr bwMode="auto">
          <a:xfrm>
            <a:off x="67818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6" name="Rectangle 45"/>
          <p:cNvSpPr/>
          <p:nvPr/>
        </p:nvSpPr>
        <p:spPr bwMode="auto">
          <a:xfrm>
            <a:off x="70866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7" name="Rectangle 46"/>
          <p:cNvSpPr/>
          <p:nvPr/>
        </p:nvSpPr>
        <p:spPr bwMode="auto">
          <a:xfrm>
            <a:off x="73914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8" name="Rectangle 47"/>
          <p:cNvSpPr/>
          <p:nvPr/>
        </p:nvSpPr>
        <p:spPr bwMode="auto">
          <a:xfrm>
            <a:off x="76962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Rectangle 48"/>
          <p:cNvSpPr/>
          <p:nvPr/>
        </p:nvSpPr>
        <p:spPr bwMode="auto">
          <a:xfrm>
            <a:off x="80010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9" name="TextBox 8"/>
          <p:cNvSpPr txBox="1"/>
          <p:nvPr/>
        </p:nvSpPr>
        <p:spPr>
          <a:xfrm>
            <a:off x="4541167" y="3429000"/>
            <a:ext cx="1021433" cy="276999"/>
          </a:xfrm>
          <a:prstGeom prst="rect">
            <a:avLst/>
          </a:prstGeom>
          <a:noFill/>
        </p:spPr>
        <p:txBody>
          <a:bodyPr wrap="none" rtlCol="0">
            <a:spAutoFit/>
          </a:bodyPr>
          <a:lstStyle/>
          <a:p>
            <a:pPr algn="r"/>
            <a:r>
              <a:rPr lang="en-US" sz="1200" dirty="0" smtClean="0">
                <a:solidFill>
                  <a:schemeClr val="bg1">
                    <a:lumMod val="65000"/>
                  </a:schemeClr>
                </a:solidFill>
                <a:latin typeface="Courier New" pitchFamily="49" charset="0"/>
                <a:cs typeface="Courier New" pitchFamily="49" charset="0"/>
              </a:rPr>
              <a:t>positions</a:t>
            </a:r>
            <a:endParaRPr lang="en-US" sz="1200" dirty="0">
              <a:solidFill>
                <a:schemeClr val="bg1">
                  <a:lumMod val="65000"/>
                </a:schemeClr>
              </a:solidFill>
              <a:latin typeface="Courier New" pitchFamily="49" charset="0"/>
              <a:cs typeface="Courier New" pitchFamily="49" charset="0"/>
            </a:endParaRPr>
          </a:p>
        </p:txBody>
      </p:sp>
      <p:sp>
        <p:nvSpPr>
          <p:cNvPr id="51" name="Rectangle 50"/>
          <p:cNvSpPr/>
          <p:nvPr/>
        </p:nvSpPr>
        <p:spPr bwMode="auto">
          <a:xfrm>
            <a:off x="55626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2" name="Rectangle 51"/>
          <p:cNvSpPr/>
          <p:nvPr/>
        </p:nvSpPr>
        <p:spPr bwMode="auto">
          <a:xfrm>
            <a:off x="58674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3" name="Rectangle 52"/>
          <p:cNvSpPr/>
          <p:nvPr/>
        </p:nvSpPr>
        <p:spPr bwMode="auto">
          <a:xfrm>
            <a:off x="61722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4" name="Rectangle 53"/>
          <p:cNvSpPr/>
          <p:nvPr/>
        </p:nvSpPr>
        <p:spPr bwMode="auto">
          <a:xfrm>
            <a:off x="64770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5" name="Rectangle 54"/>
          <p:cNvSpPr/>
          <p:nvPr/>
        </p:nvSpPr>
        <p:spPr bwMode="auto">
          <a:xfrm>
            <a:off x="67818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6" name="Rectangle 55"/>
          <p:cNvSpPr/>
          <p:nvPr/>
        </p:nvSpPr>
        <p:spPr bwMode="auto">
          <a:xfrm>
            <a:off x="70866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7" name="Rectangle 56"/>
          <p:cNvSpPr/>
          <p:nvPr/>
        </p:nvSpPr>
        <p:spPr bwMode="auto">
          <a:xfrm>
            <a:off x="73914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8" name="Rectangle 57"/>
          <p:cNvSpPr/>
          <p:nvPr/>
        </p:nvSpPr>
        <p:spPr bwMode="auto">
          <a:xfrm>
            <a:off x="76962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9" name="Rectangle 58"/>
          <p:cNvSpPr/>
          <p:nvPr/>
        </p:nvSpPr>
        <p:spPr bwMode="auto">
          <a:xfrm>
            <a:off x="80010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0" name="TextBox 59"/>
          <p:cNvSpPr txBox="1"/>
          <p:nvPr/>
        </p:nvSpPr>
        <p:spPr>
          <a:xfrm>
            <a:off x="3611425" y="3837801"/>
            <a:ext cx="1951175" cy="276999"/>
          </a:xfrm>
          <a:prstGeom prst="rect">
            <a:avLst/>
          </a:prstGeom>
          <a:noFill/>
        </p:spPr>
        <p:txBody>
          <a:bodyPr wrap="none" rtlCol="0">
            <a:spAutoFit/>
          </a:bodyPr>
          <a:lstStyle/>
          <a:p>
            <a:pPr algn="r"/>
            <a:r>
              <a:rPr lang="en-US" sz="1200" dirty="0" smtClean="0">
                <a:solidFill>
                  <a:schemeClr val="bg1">
                    <a:lumMod val="65000"/>
                  </a:schemeClr>
                </a:solidFill>
                <a:latin typeface="Courier New" pitchFamily="49" charset="0"/>
                <a:cs typeface="Courier New" pitchFamily="49" charset="0"/>
              </a:rPr>
              <a:t>texture coordinates</a:t>
            </a:r>
            <a:endParaRPr lang="en-US" sz="1200" dirty="0">
              <a:solidFill>
                <a:schemeClr val="bg1">
                  <a:lumMod val="65000"/>
                </a:schemeClr>
              </a:solidFill>
              <a:latin typeface="Courier New" pitchFamily="49" charset="0"/>
              <a:cs typeface="Courier New" pitchFamily="49" charset="0"/>
            </a:endParaRPr>
          </a:p>
        </p:txBody>
      </p:sp>
      <p:sp>
        <p:nvSpPr>
          <p:cNvPr id="61" name="TextBox 60"/>
          <p:cNvSpPr txBox="1"/>
          <p:nvPr/>
        </p:nvSpPr>
        <p:spPr>
          <a:xfrm>
            <a:off x="2819400" y="1764268"/>
            <a:ext cx="5943600" cy="923330"/>
          </a:xfrm>
          <a:prstGeom prst="rect">
            <a:avLst/>
          </a:prstGeom>
          <a:noFill/>
        </p:spPr>
        <p:txBody>
          <a:bodyPr wrap="square" rtlCol="0">
            <a:spAutoFit/>
          </a:bodyPr>
          <a:lstStyle/>
          <a:p>
            <a:pPr marL="285750" indent="-285750">
              <a:buFont typeface="Arial" pitchFamily="34" charset="0"/>
              <a:buChar char="•"/>
            </a:pPr>
            <a:r>
              <a:rPr lang="en-US" dirty="0" smtClean="0"/>
              <a:t>OpenGL </a:t>
            </a:r>
            <a:r>
              <a:rPr lang="en-US" dirty="0"/>
              <a:t>provides lots of </a:t>
            </a:r>
            <a:r>
              <a:rPr lang="en-US" dirty="0" smtClean="0"/>
              <a:t>flexibility for </a:t>
            </a:r>
            <a:r>
              <a:rPr lang="en-US" dirty="0"/>
              <a:t>pulling vertex attributes from different </a:t>
            </a:r>
            <a:r>
              <a:rPr lang="en-US" dirty="0" smtClean="0"/>
              <a:t>buffers</a:t>
            </a:r>
          </a:p>
          <a:p>
            <a:pPr marL="285750" indent="-285750">
              <a:buFont typeface="Arial" pitchFamily="34" charset="0"/>
              <a:buChar char="•"/>
            </a:pPr>
            <a:r>
              <a:rPr lang="en-US" dirty="0"/>
              <a:t>For example (no indices</a:t>
            </a:r>
            <a:r>
              <a:rPr lang="en-US" dirty="0" smtClean="0"/>
              <a:t>):</a:t>
            </a:r>
            <a:endParaRPr lang="en-US" i="1" dirty="0">
              <a:solidFill>
                <a:srgbClr val="FFC000"/>
              </a:solidFill>
            </a:endParaRPr>
          </a:p>
        </p:txBody>
      </p:sp>
      <p:sp>
        <p:nvSpPr>
          <p:cNvPr id="62" name="TextBox 61"/>
          <p:cNvSpPr txBox="1"/>
          <p:nvPr/>
        </p:nvSpPr>
        <p:spPr>
          <a:xfrm>
            <a:off x="2867631" y="4191000"/>
            <a:ext cx="2694969" cy="276999"/>
          </a:xfrm>
          <a:prstGeom prst="rect">
            <a:avLst/>
          </a:prstGeom>
          <a:noFill/>
        </p:spPr>
        <p:txBody>
          <a:bodyPr wrap="none" rtlCol="0">
            <a:spAutoFit/>
          </a:bodyPr>
          <a:lstStyle/>
          <a:p>
            <a:pPr algn="r"/>
            <a:r>
              <a:rPr lang="en-US" sz="1200" dirty="0" smtClean="0">
                <a:solidFill>
                  <a:schemeClr val="bg1">
                    <a:lumMod val="65000"/>
                  </a:schemeClr>
                </a:solidFill>
                <a:latin typeface="Courier New" pitchFamily="49" charset="0"/>
                <a:cs typeface="Courier New" pitchFamily="49" charset="0"/>
              </a:rPr>
              <a:t>normal, binormal, bitagent</a:t>
            </a:r>
            <a:endParaRPr lang="en-US" sz="1200" dirty="0">
              <a:solidFill>
                <a:schemeClr val="bg1">
                  <a:lumMod val="65000"/>
                </a:schemeClr>
              </a:solidFill>
              <a:latin typeface="Courier New" pitchFamily="49" charset="0"/>
              <a:cs typeface="Courier New" pitchFamily="49" charset="0"/>
            </a:endParaRPr>
          </a:p>
        </p:txBody>
      </p:sp>
      <p:sp>
        <p:nvSpPr>
          <p:cNvPr id="63" name="Rectangle 62"/>
          <p:cNvSpPr/>
          <p:nvPr/>
        </p:nvSpPr>
        <p:spPr bwMode="auto">
          <a:xfrm>
            <a:off x="5562600" y="4191000"/>
            <a:ext cx="304800" cy="254096"/>
          </a:xfrm>
          <a:prstGeom prst="rect">
            <a:avLst/>
          </a:prstGeom>
          <a:solidFill>
            <a:schemeClr val="accent1">
              <a:lumMod val="9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4" name="Rectangle 63"/>
          <p:cNvSpPr/>
          <p:nvPr/>
        </p:nvSpPr>
        <p:spPr bwMode="auto">
          <a:xfrm>
            <a:off x="5867400" y="4191000"/>
            <a:ext cx="304800" cy="254096"/>
          </a:xfrm>
          <a:prstGeom prst="rect">
            <a:avLst/>
          </a:prstGeom>
          <a:solidFill>
            <a:srgbClr val="92D05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5" name="Rectangle 64"/>
          <p:cNvSpPr/>
          <p:nvPr/>
        </p:nvSpPr>
        <p:spPr bwMode="auto">
          <a:xfrm>
            <a:off x="6172200" y="4191000"/>
            <a:ext cx="304800" cy="254096"/>
          </a:xfrm>
          <a:prstGeom prst="rect">
            <a:avLst/>
          </a:prstGeom>
          <a:solidFill>
            <a:srgbClr val="CC33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2" name="Rectangle 71"/>
          <p:cNvSpPr/>
          <p:nvPr/>
        </p:nvSpPr>
        <p:spPr bwMode="auto">
          <a:xfrm>
            <a:off x="64770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3" name="Rectangle 72"/>
          <p:cNvSpPr/>
          <p:nvPr/>
        </p:nvSpPr>
        <p:spPr bwMode="auto">
          <a:xfrm>
            <a:off x="67818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4" name="Rectangle 73"/>
          <p:cNvSpPr/>
          <p:nvPr/>
        </p:nvSpPr>
        <p:spPr bwMode="auto">
          <a:xfrm>
            <a:off x="70866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5" name="Rectangle 74"/>
          <p:cNvSpPr/>
          <p:nvPr/>
        </p:nvSpPr>
        <p:spPr bwMode="auto">
          <a:xfrm>
            <a:off x="73914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6" name="Rectangle 75"/>
          <p:cNvSpPr/>
          <p:nvPr/>
        </p:nvSpPr>
        <p:spPr bwMode="auto">
          <a:xfrm>
            <a:off x="76962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7" name="Rectangle 76"/>
          <p:cNvSpPr/>
          <p:nvPr/>
        </p:nvSpPr>
        <p:spPr bwMode="auto">
          <a:xfrm>
            <a:off x="80010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8" name="TextBox 77"/>
          <p:cNvSpPr txBox="1"/>
          <p:nvPr/>
        </p:nvSpPr>
        <p:spPr>
          <a:xfrm>
            <a:off x="8305800" y="4191000"/>
            <a:ext cx="463588" cy="276999"/>
          </a:xfrm>
          <a:prstGeom prst="rect">
            <a:avLst/>
          </a:prstGeom>
          <a:noFill/>
        </p:spPr>
        <p:txBody>
          <a:bodyPr wrap="none" rtlCol="0">
            <a:spAutoFit/>
          </a:bodyPr>
          <a:lstStyle/>
          <a:p>
            <a:pPr algn="r"/>
            <a:r>
              <a:rPr lang="en-US" sz="1200" dirty="0" smtClean="0">
                <a:latin typeface="Courier New" pitchFamily="49" charset="0"/>
                <a:cs typeface="Courier New" pitchFamily="49" charset="0"/>
              </a:rPr>
              <a:t>...</a:t>
            </a:r>
            <a:endParaRPr lang="en-US" sz="1200" dirty="0">
              <a:latin typeface="Courier New" pitchFamily="49" charset="0"/>
              <a:cs typeface="Courier New" pitchFamily="49" charset="0"/>
            </a:endParaRPr>
          </a:p>
        </p:txBody>
      </p:sp>
      <p:sp>
        <p:nvSpPr>
          <p:cNvPr id="79" name="TextBox 78"/>
          <p:cNvSpPr txBox="1"/>
          <p:nvPr/>
        </p:nvSpPr>
        <p:spPr>
          <a:xfrm>
            <a:off x="4540659" y="5246348"/>
            <a:ext cx="928459" cy="276999"/>
          </a:xfrm>
          <a:prstGeom prst="rect">
            <a:avLst/>
          </a:prstGeom>
          <a:noFill/>
        </p:spPr>
        <p:txBody>
          <a:bodyPr wrap="none" rtlCol="0">
            <a:spAutoFit/>
          </a:bodyPr>
          <a:lstStyle/>
          <a:p>
            <a:pPr algn="r"/>
            <a:r>
              <a:rPr lang="en-US" sz="1200" dirty="0" smtClean="0">
                <a:latin typeface="Courier New" pitchFamily="49" charset="0"/>
                <a:cs typeface="Courier New" pitchFamily="49" charset="0"/>
              </a:rPr>
              <a:t>Vertex 0</a:t>
            </a:r>
            <a:endParaRPr lang="en-US" sz="1200" dirty="0">
              <a:latin typeface="Courier New" pitchFamily="49" charset="0"/>
              <a:cs typeface="Courier New" pitchFamily="49" charset="0"/>
            </a:endParaRPr>
          </a:p>
        </p:txBody>
      </p:sp>
      <p:sp>
        <p:nvSpPr>
          <p:cNvPr id="80" name="Rectangle 79"/>
          <p:cNvSpPr/>
          <p:nvPr/>
        </p:nvSpPr>
        <p:spPr bwMode="auto">
          <a:xfrm>
            <a:off x="5486400" y="525074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1" name="Rectangle 80"/>
          <p:cNvSpPr/>
          <p:nvPr/>
        </p:nvSpPr>
        <p:spPr bwMode="auto">
          <a:xfrm>
            <a:off x="5794342" y="5250740"/>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2" name="Rectangle 81"/>
          <p:cNvSpPr/>
          <p:nvPr/>
        </p:nvSpPr>
        <p:spPr bwMode="auto">
          <a:xfrm>
            <a:off x="6096000" y="5250740"/>
            <a:ext cx="304800" cy="254096"/>
          </a:xfrm>
          <a:prstGeom prst="rect">
            <a:avLst/>
          </a:prstGeom>
          <a:solidFill>
            <a:schemeClr val="accent1">
              <a:lumMod val="9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3" name="Rectangle 82"/>
          <p:cNvSpPr/>
          <p:nvPr/>
        </p:nvSpPr>
        <p:spPr bwMode="auto">
          <a:xfrm>
            <a:off x="6400800" y="5250740"/>
            <a:ext cx="304800" cy="254096"/>
          </a:xfrm>
          <a:prstGeom prst="rect">
            <a:avLst/>
          </a:prstGeom>
          <a:solidFill>
            <a:srgbClr val="92D05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4" name="Rectangle 83"/>
          <p:cNvSpPr/>
          <p:nvPr/>
        </p:nvSpPr>
        <p:spPr bwMode="auto">
          <a:xfrm>
            <a:off x="6705600" y="5250740"/>
            <a:ext cx="304800" cy="254096"/>
          </a:xfrm>
          <a:prstGeom prst="rect">
            <a:avLst/>
          </a:prstGeom>
          <a:solidFill>
            <a:srgbClr val="CC33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Oval 3"/>
          <p:cNvSpPr/>
          <p:nvPr/>
        </p:nvSpPr>
        <p:spPr bwMode="auto">
          <a:xfrm>
            <a:off x="5508396" y="3376999"/>
            <a:ext cx="427175" cy="381000"/>
          </a:xfrm>
          <a:prstGeom prst="ellipse">
            <a:avLst/>
          </a:prstGeom>
          <a:noFill/>
          <a:ln w="190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6" name="Oval 65"/>
          <p:cNvSpPr/>
          <p:nvPr/>
        </p:nvSpPr>
        <p:spPr bwMode="auto">
          <a:xfrm>
            <a:off x="5516425" y="3771508"/>
            <a:ext cx="427175" cy="381000"/>
          </a:xfrm>
          <a:prstGeom prst="ellipse">
            <a:avLst/>
          </a:prstGeom>
          <a:noFill/>
          <a:ln w="190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7" name="Oval 66"/>
          <p:cNvSpPr/>
          <p:nvPr/>
        </p:nvSpPr>
        <p:spPr bwMode="auto">
          <a:xfrm>
            <a:off x="5519567" y="4140152"/>
            <a:ext cx="1033633" cy="381000"/>
          </a:xfrm>
          <a:prstGeom prst="ellipse">
            <a:avLst/>
          </a:prstGeom>
          <a:noFill/>
          <a:ln w="190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cxnSp>
        <p:nvCxnSpPr>
          <p:cNvPr id="6" name="Curved Connector 5"/>
          <p:cNvCxnSpPr>
            <a:stCxn id="4" idx="2"/>
            <a:endCxn id="80" idx="0"/>
          </p:cNvCxnSpPr>
          <p:nvPr/>
        </p:nvCxnSpPr>
        <p:spPr bwMode="auto">
          <a:xfrm rot="10800000" flipH="1" flipV="1">
            <a:off x="5508396" y="3567498"/>
            <a:ext cx="130404" cy="1683241"/>
          </a:xfrm>
          <a:prstGeom prst="curvedConnector4">
            <a:avLst>
              <a:gd name="adj1" fmla="val -515061"/>
              <a:gd name="adj2" fmla="val 8870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2" name="Curved Connector 11"/>
          <p:cNvCxnSpPr>
            <a:stCxn id="66" idx="2"/>
            <a:endCxn id="81" idx="0"/>
          </p:cNvCxnSpPr>
          <p:nvPr/>
        </p:nvCxnSpPr>
        <p:spPr bwMode="auto">
          <a:xfrm rot="10800000" flipH="1" flipV="1">
            <a:off x="5516424" y="3962008"/>
            <a:ext cx="430317" cy="1288732"/>
          </a:xfrm>
          <a:prstGeom prst="curvedConnector4">
            <a:avLst>
              <a:gd name="adj1" fmla="val -96937"/>
              <a:gd name="adj2" fmla="val 72752"/>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6" name="Curved Connector 15"/>
          <p:cNvCxnSpPr>
            <a:stCxn id="67" idx="4"/>
          </p:cNvCxnSpPr>
          <p:nvPr/>
        </p:nvCxnSpPr>
        <p:spPr bwMode="auto">
          <a:xfrm rot="16200000" flipH="1">
            <a:off x="5964568" y="4592968"/>
            <a:ext cx="660448" cy="516816"/>
          </a:xfrm>
          <a:prstGeom prst="curvedConnector3">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0" name="TextBox 69"/>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8</a:t>
            </a:fld>
            <a:endParaRPr lang="en-US"/>
          </a:p>
        </p:txBody>
      </p:sp>
    </p:spTree>
    <p:extLst>
      <p:ext uri="{BB962C8B-B14F-4D97-AF65-F5344CB8AC3E}">
        <p14:creationId xmlns:p14="http://schemas.microsoft.com/office/powerpoint/2010/main" val="421383403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NVIDIA GeForce 8 (2006)</a:t>
            </a:r>
            <a:endParaRPr lang="en-US" dirty="0"/>
          </a:p>
        </p:txBody>
      </p:sp>
      <p:sp>
        <p:nvSpPr>
          <p:cNvPr id="4" name="TextBox 3"/>
          <p:cNvSpPr txBox="1"/>
          <p:nvPr/>
        </p:nvSpPr>
        <p:spPr>
          <a:xfrm>
            <a:off x="867931" y="2147428"/>
            <a:ext cx="164666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5" name="TextBox 4"/>
          <p:cNvSpPr txBox="1"/>
          <p:nvPr/>
        </p:nvSpPr>
        <p:spPr>
          <a:xfrm>
            <a:off x="393442" y="3352800"/>
            <a:ext cx="2121158"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6" name="TextBox 5"/>
          <p:cNvSpPr txBox="1"/>
          <p:nvPr/>
        </p:nvSpPr>
        <p:spPr>
          <a:xfrm>
            <a:off x="534571" y="4599656"/>
            <a:ext cx="1980029"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7" name="TextBox 6"/>
          <p:cNvSpPr txBox="1"/>
          <p:nvPr/>
        </p:nvSpPr>
        <p:spPr>
          <a:xfrm>
            <a:off x="1278364" y="3976228"/>
            <a:ext cx="1236236"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8" name="TextBox 7"/>
          <p:cNvSpPr txBox="1"/>
          <p:nvPr/>
        </p:nvSpPr>
        <p:spPr>
          <a:xfrm>
            <a:off x="307841" y="5223084"/>
            <a:ext cx="220675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9" name="TextBox 8"/>
          <p:cNvSpPr txBox="1"/>
          <p:nvPr/>
        </p:nvSpPr>
        <p:spPr>
          <a:xfrm>
            <a:off x="1740029" y="5846512"/>
            <a:ext cx="774571"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10" name="TextBox 9"/>
          <p:cNvSpPr txBox="1"/>
          <p:nvPr/>
        </p:nvSpPr>
        <p:spPr>
          <a:xfrm>
            <a:off x="624211" y="1524000"/>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Assembly</a:t>
            </a:r>
            <a:endParaRPr lang="en-US" dirty="0"/>
          </a:p>
        </p:txBody>
      </p:sp>
      <p:sp>
        <p:nvSpPr>
          <p:cNvPr id="11" name="Down Arrow 10"/>
          <p:cNvSpPr/>
          <p:nvPr/>
        </p:nvSpPr>
        <p:spPr bwMode="auto">
          <a:xfrm>
            <a:off x="1946966" y="1893332"/>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2" name="Down Arrow 11"/>
          <p:cNvSpPr/>
          <p:nvPr/>
        </p:nvSpPr>
        <p:spPr bwMode="auto">
          <a:xfrm>
            <a:off x="1946966" y="2502932"/>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3" name="Down Arrow 12"/>
          <p:cNvSpPr/>
          <p:nvPr/>
        </p:nvSpPr>
        <p:spPr bwMode="auto">
          <a:xfrm>
            <a:off x="1946966" y="374518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4" name="Down Arrow 13"/>
          <p:cNvSpPr/>
          <p:nvPr/>
        </p:nvSpPr>
        <p:spPr bwMode="auto">
          <a:xfrm>
            <a:off x="1946966" y="435478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5" name="Down Arrow 14"/>
          <p:cNvSpPr/>
          <p:nvPr/>
        </p:nvSpPr>
        <p:spPr bwMode="auto">
          <a:xfrm>
            <a:off x="1946966" y="496438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6" name="Down Arrow 15"/>
          <p:cNvSpPr/>
          <p:nvPr/>
        </p:nvSpPr>
        <p:spPr bwMode="auto">
          <a:xfrm>
            <a:off x="1946966" y="5599476"/>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7" name="Down Arrow 16"/>
          <p:cNvSpPr/>
          <p:nvPr/>
        </p:nvSpPr>
        <p:spPr bwMode="auto">
          <a:xfrm>
            <a:off x="1946966" y="6209076"/>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8" name="TextBox 17"/>
          <p:cNvSpPr txBox="1"/>
          <p:nvPr/>
        </p:nvSpPr>
        <p:spPr>
          <a:xfrm>
            <a:off x="1077347" y="6469942"/>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28" name="TextBox 27"/>
          <p:cNvSpPr txBox="1"/>
          <p:nvPr/>
        </p:nvSpPr>
        <p:spPr>
          <a:xfrm>
            <a:off x="4419600" y="1896503"/>
            <a:ext cx="4953000" cy="1754326"/>
          </a:xfrm>
          <a:prstGeom prst="rect">
            <a:avLst/>
          </a:prstGeom>
          <a:noFill/>
        </p:spPr>
        <p:txBody>
          <a:bodyPr wrap="square" rtlCol="0">
            <a:spAutoFit/>
          </a:bodyPr>
          <a:lstStyle/>
          <a:p>
            <a:pPr marL="285750" indent="-285750">
              <a:buFont typeface="Arial" pitchFamily="34" charset="0"/>
              <a:buChar char="•"/>
            </a:pPr>
            <a:r>
              <a:rPr lang="en-US" dirty="0" smtClean="0"/>
              <a:t>Ground-up GPU redesign</a:t>
            </a:r>
          </a:p>
          <a:p>
            <a:pPr marL="285750" indent="-285750">
              <a:buFont typeface="Arial" pitchFamily="34" charset="0"/>
              <a:buChar char="•"/>
            </a:pPr>
            <a:r>
              <a:rPr lang="en-US" dirty="0" smtClean="0"/>
              <a:t>Geometry Shaders</a:t>
            </a:r>
          </a:p>
          <a:p>
            <a:pPr marL="285750" indent="-285750">
              <a:buFont typeface="Arial" pitchFamily="34" charset="0"/>
              <a:buChar char="•"/>
            </a:pPr>
            <a:r>
              <a:rPr lang="en-US" dirty="0" smtClean="0"/>
              <a:t>Transform-feedback</a:t>
            </a:r>
          </a:p>
          <a:p>
            <a:pPr marL="285750" indent="-285750">
              <a:buFont typeface="Arial" pitchFamily="34" charset="0"/>
              <a:buChar char="•"/>
            </a:pPr>
            <a:r>
              <a:rPr lang="en-US" dirty="0" smtClean="0"/>
              <a:t>OpenGL 3 / Direct3D 10</a:t>
            </a:r>
          </a:p>
          <a:p>
            <a:pPr marL="285750" indent="-285750">
              <a:buFont typeface="Arial" pitchFamily="34" charset="0"/>
              <a:buChar char="•"/>
            </a:pPr>
            <a:r>
              <a:rPr lang="en-US" dirty="0" smtClean="0"/>
              <a:t>Unified shader processors</a:t>
            </a:r>
          </a:p>
          <a:p>
            <a:pPr marL="285750" indent="-285750">
              <a:buFont typeface="Arial" pitchFamily="34" charset="0"/>
              <a:buChar char="•"/>
            </a:pPr>
            <a:r>
              <a:rPr lang="en-US" dirty="0" smtClean="0"/>
              <a:t>Support for GPU Compute</a:t>
            </a:r>
          </a:p>
        </p:txBody>
      </p:sp>
      <p:sp>
        <p:nvSpPr>
          <p:cNvPr id="23" name="TextBox 22"/>
          <p:cNvSpPr txBox="1"/>
          <p:nvPr/>
        </p:nvSpPr>
        <p:spPr>
          <a:xfrm>
            <a:off x="508923" y="2729786"/>
            <a:ext cx="2005677" cy="369332"/>
          </a:xfrm>
          <a:prstGeom prst="rect">
            <a:avLst/>
          </a:prstGeom>
          <a:solidFill>
            <a:srgbClr val="FF660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Geometry Shader</a:t>
            </a:r>
            <a:endParaRPr lang="en-US" dirty="0"/>
          </a:p>
        </p:txBody>
      </p:sp>
      <p:sp>
        <p:nvSpPr>
          <p:cNvPr id="24" name="Down Arrow 23"/>
          <p:cNvSpPr/>
          <p:nvPr/>
        </p:nvSpPr>
        <p:spPr bwMode="auto">
          <a:xfrm>
            <a:off x="1946966" y="308529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 name="Slide Number Placeholder 2"/>
          <p:cNvSpPr>
            <a:spLocks noGrp="1"/>
          </p:cNvSpPr>
          <p:nvPr>
            <p:ph type="sldNum" sz="quarter" idx="11"/>
          </p:nvPr>
        </p:nvSpPr>
        <p:spPr/>
        <p:txBody>
          <a:bodyPr/>
          <a:lstStyle/>
          <a:p>
            <a:fld id="{048D3C82-491F-4F02-A89C-B40ED79CC886}" type="slidenum">
              <a:rPr lang="en-US" smtClean="0"/>
              <a:pPr/>
              <a:t>80</a:t>
            </a:fld>
            <a:endParaRPr lang="en-US"/>
          </a:p>
        </p:txBody>
      </p:sp>
    </p:spTree>
    <p:extLst>
      <p:ext uri="{BB962C8B-B14F-4D97-AF65-F5344CB8AC3E}">
        <p14:creationId xmlns:p14="http://schemas.microsoft.com/office/powerpoint/2010/main" val="4051868425"/>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2"/>
          <p:cNvSpPr>
            <a:spLocks noGrp="1" noChangeArrowheads="1"/>
          </p:cNvSpPr>
          <p:nvPr>
            <p:ph type="title"/>
          </p:nvPr>
        </p:nvSpPr>
        <p:spPr/>
        <p:txBody>
          <a:bodyPr/>
          <a:lstStyle/>
          <a:p>
            <a:r>
              <a:rPr lang="en-US"/>
              <a:t>Geometry Shaders</a:t>
            </a:r>
          </a:p>
        </p:txBody>
      </p:sp>
      <p:pic>
        <p:nvPicPr>
          <p:cNvPr id="15053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863" y="2362200"/>
            <a:ext cx="8805862" cy="23034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150533" name="Text Box 5"/>
          <p:cNvSpPr txBox="1">
            <a:spLocks noChangeArrowheads="1"/>
          </p:cNvSpPr>
          <p:nvPr/>
        </p:nvSpPr>
        <p:spPr bwMode="auto">
          <a:xfrm>
            <a:off x="0" y="6553200"/>
            <a:ext cx="9144000" cy="2603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100" dirty="0"/>
              <a:t>Image from David Blythe :  http://download.microsoft.com/download/f/2/d/f2d5ee2c-b7ba-4cd0-9686-b6508b5479a1/direct3d10_web.pdf</a:t>
            </a:r>
          </a:p>
        </p:txBody>
      </p:sp>
      <p:sp>
        <p:nvSpPr>
          <p:cNvPr id="2" name="Slide Number Placeholder 1"/>
          <p:cNvSpPr>
            <a:spLocks noGrp="1"/>
          </p:cNvSpPr>
          <p:nvPr>
            <p:ph type="sldNum" sz="quarter" idx="11"/>
          </p:nvPr>
        </p:nvSpPr>
        <p:spPr/>
        <p:txBody>
          <a:bodyPr/>
          <a:lstStyle/>
          <a:p>
            <a:fld id="{048D3C82-491F-4F02-A89C-B40ED79CC886}" type="slidenum">
              <a:rPr lang="en-US" smtClean="0"/>
              <a:pPr/>
              <a:t>81</a:t>
            </a:fld>
            <a:endParaRPr lang="en-US"/>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ChangeArrowheads="1"/>
          </p:cNvSpPr>
          <p:nvPr>
            <p:ph type="title"/>
          </p:nvPr>
        </p:nvSpPr>
        <p:spPr/>
        <p:txBody>
          <a:bodyPr/>
          <a:lstStyle/>
          <a:p>
            <a:r>
              <a:rPr lang="en-US"/>
              <a:t>NVIDIA G80 Architecture</a:t>
            </a:r>
          </a:p>
        </p:txBody>
      </p:sp>
      <p:pic>
        <p:nvPicPr>
          <p:cNvPr id="14541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8863" y="1600200"/>
            <a:ext cx="7026275" cy="46910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 name="Text Box 4"/>
          <p:cNvSpPr txBox="1">
            <a:spLocks noChangeArrowheads="1"/>
          </p:cNvSpPr>
          <p:nvPr/>
        </p:nvSpPr>
        <p:spPr bwMode="auto">
          <a:xfrm>
            <a:off x="0" y="6624935"/>
            <a:ext cx="9144000"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a:t>Slide </a:t>
            </a:r>
            <a:r>
              <a:rPr lang="en-US" sz="1200" dirty="0" smtClean="0"/>
              <a:t>from </a:t>
            </a:r>
            <a:r>
              <a:rPr lang="en-US" sz="1200" dirty="0" smtClean="0">
                <a:hlinkClick r:id="rId3"/>
              </a:rPr>
              <a:t>http</a:t>
            </a:r>
            <a:r>
              <a:rPr lang="en-US" sz="1200" dirty="0">
                <a:hlinkClick r:id="rId3"/>
              </a:rPr>
              <a:t>://</a:t>
            </a:r>
            <a:r>
              <a:rPr lang="en-US" sz="1200" dirty="0" smtClean="0">
                <a:hlinkClick r:id="rId3"/>
              </a:rPr>
              <a:t>s08.idav.ucdavis.edu/luebke-nvidia-gpu-architecture.pdf</a:t>
            </a:r>
            <a:endParaRPr lang="en-US" sz="1200" dirty="0" smtClean="0"/>
          </a:p>
          <a:p>
            <a:pPr algn="r"/>
            <a:endParaRPr lang="en-US" sz="1200" dirty="0"/>
          </a:p>
        </p:txBody>
      </p:sp>
      <p:sp>
        <p:nvSpPr>
          <p:cNvPr id="2" name="Slide Number Placeholder 1"/>
          <p:cNvSpPr>
            <a:spLocks noGrp="1"/>
          </p:cNvSpPr>
          <p:nvPr>
            <p:ph type="sldNum" sz="quarter" idx="11"/>
          </p:nvPr>
        </p:nvSpPr>
        <p:spPr/>
        <p:txBody>
          <a:bodyPr/>
          <a:lstStyle/>
          <a:p>
            <a:fld id="{048D3C82-491F-4F02-A89C-B40ED79CC886}" type="slidenum">
              <a:rPr lang="en-US" smtClean="0"/>
              <a:pPr/>
              <a:t>82</a:t>
            </a:fld>
            <a:endParaRPr lang="en-US"/>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p:txBody>
          <a:bodyPr/>
          <a:lstStyle/>
          <a:p>
            <a:r>
              <a:rPr lang="en-US"/>
              <a:t>Why Unify Shader Processors?</a:t>
            </a:r>
          </a:p>
        </p:txBody>
      </p:sp>
      <p:pic>
        <p:nvPicPr>
          <p:cNvPr id="9421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9700" y="1617663"/>
            <a:ext cx="6324600" cy="485933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 name="Text Box 4"/>
          <p:cNvSpPr txBox="1">
            <a:spLocks noChangeArrowheads="1"/>
          </p:cNvSpPr>
          <p:nvPr/>
        </p:nvSpPr>
        <p:spPr bwMode="auto">
          <a:xfrm>
            <a:off x="0" y="6624935"/>
            <a:ext cx="9144000"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a:t>Slide </a:t>
            </a:r>
            <a:r>
              <a:rPr lang="en-US" sz="1200" dirty="0" smtClean="0"/>
              <a:t>from </a:t>
            </a:r>
            <a:r>
              <a:rPr lang="en-US" sz="1200" dirty="0" smtClean="0">
                <a:hlinkClick r:id="rId3"/>
              </a:rPr>
              <a:t>http</a:t>
            </a:r>
            <a:r>
              <a:rPr lang="en-US" sz="1200" dirty="0">
                <a:hlinkClick r:id="rId3"/>
              </a:rPr>
              <a:t>://</a:t>
            </a:r>
            <a:r>
              <a:rPr lang="en-US" sz="1200" dirty="0" smtClean="0">
                <a:hlinkClick r:id="rId3"/>
              </a:rPr>
              <a:t>s08.idav.ucdavis.edu/luebke-nvidia-gpu-architecture.pdf</a:t>
            </a:r>
            <a:endParaRPr lang="en-US" sz="1200" dirty="0" smtClean="0"/>
          </a:p>
          <a:p>
            <a:pPr algn="r"/>
            <a:endParaRPr lang="en-US" sz="1200" dirty="0"/>
          </a:p>
        </p:txBody>
      </p:sp>
      <p:sp>
        <p:nvSpPr>
          <p:cNvPr id="2" name="Slide Number Placeholder 1"/>
          <p:cNvSpPr>
            <a:spLocks noGrp="1"/>
          </p:cNvSpPr>
          <p:nvPr>
            <p:ph type="sldNum" sz="quarter" idx="11"/>
          </p:nvPr>
        </p:nvSpPr>
        <p:spPr/>
        <p:txBody>
          <a:bodyPr/>
          <a:lstStyle/>
          <a:p>
            <a:fld id="{048D3C82-491F-4F02-A89C-B40ED79CC886}" type="slidenum">
              <a:rPr lang="en-US" smtClean="0"/>
              <a:pPr/>
              <a:t>83</a:t>
            </a:fld>
            <a:endParaRPr lang="en-US"/>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a:t>Why Unify Shader Processors?</a:t>
            </a:r>
          </a:p>
        </p:txBody>
      </p:sp>
      <p:sp>
        <p:nvSpPr>
          <p:cNvPr id="95236" name="Text Box 4"/>
          <p:cNvSpPr txBox="1">
            <a:spLocks noChangeArrowheads="1"/>
          </p:cNvSpPr>
          <p:nvPr/>
        </p:nvSpPr>
        <p:spPr bwMode="auto">
          <a:xfrm>
            <a:off x="0" y="6624935"/>
            <a:ext cx="9144000"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200" dirty="0"/>
              <a:t>Slide </a:t>
            </a:r>
            <a:r>
              <a:rPr lang="en-US" sz="1200" dirty="0" smtClean="0"/>
              <a:t>from </a:t>
            </a:r>
            <a:r>
              <a:rPr lang="en-US" sz="1200" dirty="0" smtClean="0">
                <a:hlinkClick r:id="rId2"/>
              </a:rPr>
              <a:t>http</a:t>
            </a:r>
            <a:r>
              <a:rPr lang="en-US" sz="1200" dirty="0">
                <a:hlinkClick r:id="rId2"/>
              </a:rPr>
              <a:t>://</a:t>
            </a:r>
            <a:r>
              <a:rPr lang="en-US" sz="1200" dirty="0" smtClean="0">
                <a:hlinkClick r:id="rId2"/>
              </a:rPr>
              <a:t>s08.idav.ucdavis.edu/luebke-nvidia-gpu-architecture.pdf</a:t>
            </a:r>
            <a:endParaRPr lang="en-US" sz="1200" dirty="0" smtClean="0"/>
          </a:p>
          <a:p>
            <a:pPr algn="r"/>
            <a:endParaRPr lang="en-US" sz="1200" dirty="0"/>
          </a:p>
        </p:txBody>
      </p:sp>
      <p:pic>
        <p:nvPicPr>
          <p:cNvPr id="9523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1524000"/>
            <a:ext cx="6324600" cy="495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11"/>
          </p:nvPr>
        </p:nvSpPr>
        <p:spPr/>
        <p:txBody>
          <a:bodyPr/>
          <a:lstStyle/>
          <a:p>
            <a:fld id="{048D3C82-491F-4F02-A89C-B40ED79CC886}" type="slidenum">
              <a:rPr lang="en-US" smtClean="0"/>
              <a:pPr/>
              <a:t>84</a:t>
            </a:fld>
            <a:endParaRPr lang="en-US"/>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a:xfrm>
            <a:off x="457200" y="609600"/>
            <a:ext cx="8229600" cy="1371600"/>
          </a:xfrm>
        </p:spPr>
        <p:txBody>
          <a:bodyPr/>
          <a:lstStyle/>
          <a:p>
            <a:r>
              <a:rPr lang="en-US" sz="4000"/>
              <a:t>Evolution of the Programmable Graphics Pipeline</a:t>
            </a:r>
            <a:br>
              <a:rPr lang="en-US" sz="4000"/>
            </a:br>
            <a:endParaRPr lang="en-US" sz="4000"/>
          </a:p>
        </p:txBody>
      </p:sp>
      <p:pic>
        <p:nvPicPr>
          <p:cNvPr id="9114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3588" y="1639888"/>
            <a:ext cx="5076825" cy="48371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91141" name="Text Box 5"/>
          <p:cNvSpPr txBox="1">
            <a:spLocks noChangeArrowheads="1"/>
          </p:cNvSpPr>
          <p:nvPr/>
        </p:nvSpPr>
        <p:spPr bwMode="auto">
          <a:xfrm>
            <a:off x="0" y="6553200"/>
            <a:ext cx="914400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400"/>
              <a:t>Slide from Mike Houston:  http://s09.idav.ucdavis.edu/talks/01-BPS-SIGGRAPH09-mhouston.pdf   </a:t>
            </a:r>
          </a:p>
        </p:txBody>
      </p:sp>
      <p:sp>
        <p:nvSpPr>
          <p:cNvPr id="2" name="Slide Number Placeholder 1"/>
          <p:cNvSpPr>
            <a:spLocks noGrp="1"/>
          </p:cNvSpPr>
          <p:nvPr>
            <p:ph type="sldNum" sz="quarter" idx="11"/>
          </p:nvPr>
        </p:nvSpPr>
        <p:spPr/>
        <p:txBody>
          <a:bodyPr/>
          <a:lstStyle/>
          <a:p>
            <a:fld id="{048D3C82-491F-4F02-A89C-B40ED79CC886}" type="slidenum">
              <a:rPr lang="en-US" smtClean="0"/>
              <a:pPr/>
              <a:t>85</a:t>
            </a:fld>
            <a:endParaRPr lang="en-US"/>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p:cNvSpPr>
            <a:spLocks noGrp="1" noChangeArrowheads="1"/>
          </p:cNvSpPr>
          <p:nvPr>
            <p:ph type="title"/>
          </p:nvPr>
        </p:nvSpPr>
        <p:spPr>
          <a:xfrm>
            <a:off x="457200" y="609600"/>
            <a:ext cx="8229600" cy="1371600"/>
          </a:xfrm>
        </p:spPr>
        <p:txBody>
          <a:bodyPr/>
          <a:lstStyle/>
          <a:p>
            <a:r>
              <a:rPr lang="en-US" sz="4000"/>
              <a:t>Evolution of the Programmable Graphics Pipeline</a:t>
            </a:r>
            <a:br>
              <a:rPr lang="en-US" sz="4000"/>
            </a:br>
            <a:endParaRPr lang="en-US" sz="4000"/>
          </a:p>
        </p:txBody>
      </p:sp>
      <p:sp>
        <p:nvSpPr>
          <p:cNvPr id="155652" name="Text Box 4"/>
          <p:cNvSpPr txBox="1">
            <a:spLocks noChangeArrowheads="1"/>
          </p:cNvSpPr>
          <p:nvPr/>
        </p:nvSpPr>
        <p:spPr bwMode="auto">
          <a:xfrm>
            <a:off x="0" y="6553200"/>
            <a:ext cx="914400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lgn="r"/>
            <a:r>
              <a:rPr lang="en-US" sz="1400"/>
              <a:t>Slide from Mike Houston:  http://s09.idav.ucdavis.edu/talks/01-BPS-SIGGRAPH09-mhouston.pdf   </a:t>
            </a:r>
          </a:p>
        </p:txBody>
      </p:sp>
      <p:pic>
        <p:nvPicPr>
          <p:cNvPr id="15565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1688" y="1692275"/>
            <a:ext cx="7539037" cy="47085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11"/>
          </p:nvPr>
        </p:nvSpPr>
        <p:spPr/>
        <p:txBody>
          <a:bodyPr/>
          <a:lstStyle/>
          <a:p>
            <a:fld id="{048D3C82-491F-4F02-A89C-B40ED79CC886}" type="slidenum">
              <a:rPr lang="en-US" smtClean="0"/>
              <a:pPr/>
              <a:t>86</a:t>
            </a:fld>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p:cNvSpPr/>
          <p:nvPr/>
        </p:nvSpPr>
        <p:spPr bwMode="auto">
          <a:xfrm>
            <a:off x="55626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3" name="Rectangle 72"/>
          <p:cNvSpPr/>
          <p:nvPr/>
        </p:nvSpPr>
        <p:spPr bwMode="auto">
          <a:xfrm>
            <a:off x="58674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4" name="Rectangle 73"/>
          <p:cNvSpPr/>
          <p:nvPr/>
        </p:nvSpPr>
        <p:spPr bwMode="auto">
          <a:xfrm>
            <a:off x="61722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2" name="Rectangle 51"/>
          <p:cNvSpPr/>
          <p:nvPr/>
        </p:nvSpPr>
        <p:spPr bwMode="auto">
          <a:xfrm>
            <a:off x="55626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2" name="Rectangle 41"/>
          <p:cNvSpPr/>
          <p:nvPr/>
        </p:nvSpPr>
        <p:spPr bwMode="auto">
          <a:xfrm>
            <a:off x="55626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2" name="Title 1"/>
          <p:cNvSpPr>
            <a:spLocks noGrp="1"/>
          </p:cNvSpPr>
          <p:nvPr>
            <p:ph type="title"/>
          </p:nvPr>
        </p:nvSpPr>
        <p:spPr/>
        <p:txBody>
          <a:bodyPr/>
          <a:lstStyle/>
          <a:p>
            <a:r>
              <a:rPr lang="en-US" dirty="0"/>
              <a:t>Vertex Assembly</a:t>
            </a:r>
          </a:p>
        </p:txBody>
      </p:sp>
      <p:sp>
        <p:nvSpPr>
          <p:cNvPr id="24" name="TextBox 23"/>
          <p:cNvSpPr txBox="1"/>
          <p:nvPr/>
        </p:nvSpPr>
        <p:spPr>
          <a:xfrm>
            <a:off x="867931" y="2387696"/>
            <a:ext cx="164666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Vertex Shader</a:t>
            </a:r>
            <a:endParaRPr lang="en-US" dirty="0"/>
          </a:p>
        </p:txBody>
      </p:sp>
      <p:sp>
        <p:nvSpPr>
          <p:cNvPr id="25" name="TextBox 24"/>
          <p:cNvSpPr txBox="1"/>
          <p:nvPr/>
        </p:nvSpPr>
        <p:spPr>
          <a:xfrm>
            <a:off x="393442" y="3011124"/>
            <a:ext cx="2121158"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Primitive Assembly</a:t>
            </a:r>
            <a:endParaRPr lang="en-US" dirty="0"/>
          </a:p>
        </p:txBody>
      </p:sp>
      <p:sp>
        <p:nvSpPr>
          <p:cNvPr id="26" name="TextBox 25"/>
          <p:cNvSpPr txBox="1"/>
          <p:nvPr/>
        </p:nvSpPr>
        <p:spPr>
          <a:xfrm>
            <a:off x="534571" y="4257980"/>
            <a:ext cx="198002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Fragment Shader</a:t>
            </a:r>
            <a:endParaRPr lang="en-US" dirty="0"/>
          </a:p>
        </p:txBody>
      </p:sp>
      <p:sp>
        <p:nvSpPr>
          <p:cNvPr id="27" name="TextBox 26"/>
          <p:cNvSpPr txBox="1"/>
          <p:nvPr/>
        </p:nvSpPr>
        <p:spPr>
          <a:xfrm>
            <a:off x="1278364" y="3634552"/>
            <a:ext cx="1236236"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Rasterizer</a:t>
            </a:r>
            <a:endParaRPr lang="en-US" dirty="0"/>
          </a:p>
        </p:txBody>
      </p:sp>
      <p:sp>
        <p:nvSpPr>
          <p:cNvPr id="28" name="TextBox 27"/>
          <p:cNvSpPr txBox="1"/>
          <p:nvPr/>
        </p:nvSpPr>
        <p:spPr>
          <a:xfrm>
            <a:off x="307841" y="4881408"/>
            <a:ext cx="2206759"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pPr algn="ctr"/>
            <a:r>
              <a:rPr lang="en-US" dirty="0" smtClean="0"/>
              <a:t>Per-Fragment Tests</a:t>
            </a:r>
            <a:endParaRPr lang="en-US" dirty="0"/>
          </a:p>
        </p:txBody>
      </p:sp>
      <p:sp>
        <p:nvSpPr>
          <p:cNvPr id="29" name="TextBox 28"/>
          <p:cNvSpPr txBox="1"/>
          <p:nvPr/>
        </p:nvSpPr>
        <p:spPr>
          <a:xfrm>
            <a:off x="1740029" y="5504836"/>
            <a:ext cx="774571" cy="369332"/>
          </a:xfrm>
          <a:prstGeom prst="rect">
            <a:avLst/>
          </a:prstGeom>
          <a:solidFill>
            <a:schemeClr val="bg1">
              <a:lumMod val="65000"/>
            </a:schemeClr>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Blend</a:t>
            </a:r>
            <a:endParaRPr lang="en-US" dirty="0"/>
          </a:p>
        </p:txBody>
      </p:sp>
      <p:sp>
        <p:nvSpPr>
          <p:cNvPr id="30" name="TextBox 29"/>
          <p:cNvSpPr txBox="1"/>
          <p:nvPr/>
        </p:nvSpPr>
        <p:spPr>
          <a:xfrm>
            <a:off x="624211" y="1764268"/>
            <a:ext cx="1890389" cy="369332"/>
          </a:xfrm>
          <a:prstGeom prst="rect">
            <a:avLst/>
          </a:prstGeom>
          <a:solidFill>
            <a:srgbClr val="00B0F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a:t>Vertex Assembly</a:t>
            </a:r>
          </a:p>
        </p:txBody>
      </p:sp>
      <p:sp>
        <p:nvSpPr>
          <p:cNvPr id="32" name="Down Arrow 31"/>
          <p:cNvSpPr/>
          <p:nvPr/>
        </p:nvSpPr>
        <p:spPr bwMode="auto">
          <a:xfrm>
            <a:off x="1946966" y="21336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3" name="Down Arrow 32"/>
          <p:cNvSpPr/>
          <p:nvPr/>
        </p:nvSpPr>
        <p:spPr bwMode="auto">
          <a:xfrm>
            <a:off x="1946966" y="27432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4" name="Down Arrow 33"/>
          <p:cNvSpPr/>
          <p:nvPr/>
        </p:nvSpPr>
        <p:spPr bwMode="auto">
          <a:xfrm>
            <a:off x="1946966" y="34035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5" name="Down Arrow 34"/>
          <p:cNvSpPr/>
          <p:nvPr/>
        </p:nvSpPr>
        <p:spPr bwMode="auto">
          <a:xfrm>
            <a:off x="1946966" y="40131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6" name="Down Arrow 35"/>
          <p:cNvSpPr/>
          <p:nvPr/>
        </p:nvSpPr>
        <p:spPr bwMode="auto">
          <a:xfrm>
            <a:off x="1946966" y="4622704"/>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7" name="Down Arrow 36"/>
          <p:cNvSpPr/>
          <p:nvPr/>
        </p:nvSpPr>
        <p:spPr bwMode="auto">
          <a:xfrm>
            <a:off x="1946966" y="52578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38" name="Down Arrow 37"/>
          <p:cNvSpPr/>
          <p:nvPr/>
        </p:nvSpPr>
        <p:spPr bwMode="auto">
          <a:xfrm>
            <a:off x="1946966" y="5867400"/>
            <a:ext cx="230382" cy="254096"/>
          </a:xfrm>
          <a:prstGeom prst="downArrow">
            <a:avLst/>
          </a:prstGeom>
          <a:solidFill>
            <a:srgbClr val="66FF33"/>
          </a:solidFill>
          <a:ln>
            <a:headEnd type="none" w="med" len="med"/>
            <a:tailEnd type="none" w="med" len="med"/>
          </a:ln>
          <a:extLst/>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 name="Rectangle 7"/>
          <p:cNvSpPr/>
          <p:nvPr/>
        </p:nvSpPr>
        <p:spPr bwMode="auto">
          <a:xfrm>
            <a:off x="5867400" y="342900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3" name="Rectangle 42"/>
          <p:cNvSpPr/>
          <p:nvPr/>
        </p:nvSpPr>
        <p:spPr bwMode="auto">
          <a:xfrm>
            <a:off x="61722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4" name="Rectangle 43"/>
          <p:cNvSpPr/>
          <p:nvPr/>
        </p:nvSpPr>
        <p:spPr bwMode="auto">
          <a:xfrm>
            <a:off x="64770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5" name="Rectangle 44"/>
          <p:cNvSpPr/>
          <p:nvPr/>
        </p:nvSpPr>
        <p:spPr bwMode="auto">
          <a:xfrm>
            <a:off x="67818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6" name="Rectangle 45"/>
          <p:cNvSpPr/>
          <p:nvPr/>
        </p:nvSpPr>
        <p:spPr bwMode="auto">
          <a:xfrm>
            <a:off x="70866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7" name="Rectangle 46"/>
          <p:cNvSpPr/>
          <p:nvPr/>
        </p:nvSpPr>
        <p:spPr bwMode="auto">
          <a:xfrm>
            <a:off x="73914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8" name="Rectangle 47"/>
          <p:cNvSpPr/>
          <p:nvPr/>
        </p:nvSpPr>
        <p:spPr bwMode="auto">
          <a:xfrm>
            <a:off x="76962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9" name="Rectangle 48"/>
          <p:cNvSpPr/>
          <p:nvPr/>
        </p:nvSpPr>
        <p:spPr bwMode="auto">
          <a:xfrm>
            <a:off x="8001000" y="3429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9" name="TextBox 8"/>
          <p:cNvSpPr txBox="1"/>
          <p:nvPr/>
        </p:nvSpPr>
        <p:spPr>
          <a:xfrm>
            <a:off x="4541167" y="3429000"/>
            <a:ext cx="1021433" cy="276999"/>
          </a:xfrm>
          <a:prstGeom prst="rect">
            <a:avLst/>
          </a:prstGeom>
          <a:noFill/>
        </p:spPr>
        <p:txBody>
          <a:bodyPr wrap="none" rtlCol="0">
            <a:spAutoFit/>
          </a:bodyPr>
          <a:lstStyle/>
          <a:p>
            <a:pPr algn="r"/>
            <a:r>
              <a:rPr lang="en-US" sz="1200" dirty="0" smtClean="0">
                <a:solidFill>
                  <a:schemeClr val="bg1">
                    <a:lumMod val="65000"/>
                  </a:schemeClr>
                </a:solidFill>
                <a:latin typeface="Courier New" pitchFamily="49" charset="0"/>
                <a:cs typeface="Courier New" pitchFamily="49" charset="0"/>
              </a:rPr>
              <a:t>positions</a:t>
            </a:r>
            <a:endParaRPr lang="en-US" sz="1200" dirty="0">
              <a:solidFill>
                <a:schemeClr val="bg1">
                  <a:lumMod val="65000"/>
                </a:schemeClr>
              </a:solidFill>
              <a:latin typeface="Courier New" pitchFamily="49" charset="0"/>
              <a:cs typeface="Courier New" pitchFamily="49" charset="0"/>
            </a:endParaRPr>
          </a:p>
        </p:txBody>
      </p:sp>
      <p:sp>
        <p:nvSpPr>
          <p:cNvPr id="51" name="Rectangle 50"/>
          <p:cNvSpPr/>
          <p:nvPr/>
        </p:nvSpPr>
        <p:spPr bwMode="auto">
          <a:xfrm>
            <a:off x="5867400" y="3837801"/>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3" name="Rectangle 52"/>
          <p:cNvSpPr/>
          <p:nvPr/>
        </p:nvSpPr>
        <p:spPr bwMode="auto">
          <a:xfrm>
            <a:off x="61722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4" name="Rectangle 53"/>
          <p:cNvSpPr/>
          <p:nvPr/>
        </p:nvSpPr>
        <p:spPr bwMode="auto">
          <a:xfrm>
            <a:off x="64770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5" name="Rectangle 54"/>
          <p:cNvSpPr/>
          <p:nvPr/>
        </p:nvSpPr>
        <p:spPr bwMode="auto">
          <a:xfrm>
            <a:off x="67818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6" name="Rectangle 55"/>
          <p:cNvSpPr/>
          <p:nvPr/>
        </p:nvSpPr>
        <p:spPr bwMode="auto">
          <a:xfrm>
            <a:off x="70866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7" name="Rectangle 56"/>
          <p:cNvSpPr/>
          <p:nvPr/>
        </p:nvSpPr>
        <p:spPr bwMode="auto">
          <a:xfrm>
            <a:off x="73914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8" name="Rectangle 57"/>
          <p:cNvSpPr/>
          <p:nvPr/>
        </p:nvSpPr>
        <p:spPr bwMode="auto">
          <a:xfrm>
            <a:off x="76962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59" name="Rectangle 58"/>
          <p:cNvSpPr/>
          <p:nvPr/>
        </p:nvSpPr>
        <p:spPr bwMode="auto">
          <a:xfrm>
            <a:off x="8001000" y="3837801"/>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0" name="TextBox 59"/>
          <p:cNvSpPr txBox="1"/>
          <p:nvPr/>
        </p:nvSpPr>
        <p:spPr>
          <a:xfrm>
            <a:off x="3611425" y="3837801"/>
            <a:ext cx="1951175" cy="276999"/>
          </a:xfrm>
          <a:prstGeom prst="rect">
            <a:avLst/>
          </a:prstGeom>
          <a:noFill/>
        </p:spPr>
        <p:txBody>
          <a:bodyPr wrap="none" rtlCol="0">
            <a:spAutoFit/>
          </a:bodyPr>
          <a:lstStyle/>
          <a:p>
            <a:pPr algn="r"/>
            <a:r>
              <a:rPr lang="en-US" sz="1200" dirty="0" smtClean="0">
                <a:solidFill>
                  <a:schemeClr val="bg1">
                    <a:lumMod val="65000"/>
                  </a:schemeClr>
                </a:solidFill>
                <a:latin typeface="Courier New" pitchFamily="49" charset="0"/>
                <a:cs typeface="Courier New" pitchFamily="49" charset="0"/>
              </a:rPr>
              <a:t>texture coordinates</a:t>
            </a:r>
            <a:endParaRPr lang="en-US" sz="1200" dirty="0">
              <a:solidFill>
                <a:schemeClr val="bg1">
                  <a:lumMod val="65000"/>
                </a:schemeClr>
              </a:solidFill>
              <a:latin typeface="Courier New" pitchFamily="49" charset="0"/>
              <a:cs typeface="Courier New" pitchFamily="49" charset="0"/>
            </a:endParaRPr>
          </a:p>
        </p:txBody>
      </p:sp>
      <p:sp>
        <p:nvSpPr>
          <p:cNvPr id="61" name="TextBox 60"/>
          <p:cNvSpPr txBox="1"/>
          <p:nvPr/>
        </p:nvSpPr>
        <p:spPr>
          <a:xfrm>
            <a:off x="2819400" y="1764268"/>
            <a:ext cx="5943600" cy="923330"/>
          </a:xfrm>
          <a:prstGeom prst="rect">
            <a:avLst/>
          </a:prstGeom>
          <a:noFill/>
        </p:spPr>
        <p:txBody>
          <a:bodyPr wrap="square" rtlCol="0">
            <a:spAutoFit/>
          </a:bodyPr>
          <a:lstStyle/>
          <a:p>
            <a:pPr marL="285750" indent="-285750">
              <a:buFont typeface="Arial" pitchFamily="34" charset="0"/>
              <a:buChar char="•"/>
            </a:pPr>
            <a:r>
              <a:rPr lang="en-US" dirty="0" smtClean="0"/>
              <a:t>OpenGL </a:t>
            </a:r>
            <a:r>
              <a:rPr lang="en-US" dirty="0"/>
              <a:t>provides lots of </a:t>
            </a:r>
            <a:r>
              <a:rPr lang="en-US" dirty="0" smtClean="0"/>
              <a:t>flexibility for </a:t>
            </a:r>
            <a:r>
              <a:rPr lang="en-US" dirty="0"/>
              <a:t>pulling vertex attributes from different </a:t>
            </a:r>
            <a:r>
              <a:rPr lang="en-US" dirty="0" smtClean="0"/>
              <a:t>buffers</a:t>
            </a:r>
          </a:p>
          <a:p>
            <a:pPr marL="285750" indent="-285750">
              <a:buFont typeface="Arial" pitchFamily="34" charset="0"/>
              <a:buChar char="•"/>
            </a:pPr>
            <a:r>
              <a:rPr lang="en-US" dirty="0"/>
              <a:t>For example (no indices</a:t>
            </a:r>
            <a:r>
              <a:rPr lang="en-US" dirty="0" smtClean="0"/>
              <a:t>):</a:t>
            </a:r>
            <a:endParaRPr lang="en-US" i="1" dirty="0">
              <a:solidFill>
                <a:srgbClr val="FFC000"/>
              </a:solidFill>
            </a:endParaRPr>
          </a:p>
        </p:txBody>
      </p:sp>
      <p:sp>
        <p:nvSpPr>
          <p:cNvPr id="62" name="TextBox 61"/>
          <p:cNvSpPr txBox="1"/>
          <p:nvPr/>
        </p:nvSpPr>
        <p:spPr>
          <a:xfrm>
            <a:off x="2867631" y="4191000"/>
            <a:ext cx="2694969" cy="276999"/>
          </a:xfrm>
          <a:prstGeom prst="rect">
            <a:avLst/>
          </a:prstGeom>
          <a:noFill/>
        </p:spPr>
        <p:txBody>
          <a:bodyPr wrap="none" rtlCol="0">
            <a:spAutoFit/>
          </a:bodyPr>
          <a:lstStyle/>
          <a:p>
            <a:pPr algn="r"/>
            <a:r>
              <a:rPr lang="en-US" sz="1200" dirty="0" smtClean="0">
                <a:solidFill>
                  <a:schemeClr val="bg1">
                    <a:lumMod val="65000"/>
                  </a:schemeClr>
                </a:solidFill>
                <a:latin typeface="Courier New" pitchFamily="49" charset="0"/>
                <a:cs typeface="Courier New" pitchFamily="49" charset="0"/>
              </a:rPr>
              <a:t>normal, binormal, bitagent</a:t>
            </a:r>
            <a:endParaRPr lang="en-US" sz="1200" dirty="0">
              <a:solidFill>
                <a:schemeClr val="bg1">
                  <a:lumMod val="65000"/>
                </a:schemeClr>
              </a:solidFill>
              <a:latin typeface="Courier New" pitchFamily="49" charset="0"/>
              <a:cs typeface="Courier New" pitchFamily="49" charset="0"/>
            </a:endParaRPr>
          </a:p>
        </p:txBody>
      </p:sp>
      <p:sp>
        <p:nvSpPr>
          <p:cNvPr id="63" name="Rectangle 62"/>
          <p:cNvSpPr/>
          <p:nvPr/>
        </p:nvSpPr>
        <p:spPr bwMode="auto">
          <a:xfrm>
            <a:off x="6477000" y="4191000"/>
            <a:ext cx="304800" cy="254096"/>
          </a:xfrm>
          <a:prstGeom prst="rect">
            <a:avLst/>
          </a:prstGeom>
          <a:solidFill>
            <a:schemeClr val="accent1">
              <a:lumMod val="9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4" name="Rectangle 63"/>
          <p:cNvSpPr/>
          <p:nvPr/>
        </p:nvSpPr>
        <p:spPr bwMode="auto">
          <a:xfrm>
            <a:off x="6781800" y="4191000"/>
            <a:ext cx="304800" cy="254096"/>
          </a:xfrm>
          <a:prstGeom prst="rect">
            <a:avLst/>
          </a:prstGeom>
          <a:solidFill>
            <a:srgbClr val="92D05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5" name="Rectangle 64"/>
          <p:cNvSpPr/>
          <p:nvPr/>
        </p:nvSpPr>
        <p:spPr bwMode="auto">
          <a:xfrm>
            <a:off x="7086600" y="4191000"/>
            <a:ext cx="304800" cy="254096"/>
          </a:xfrm>
          <a:prstGeom prst="rect">
            <a:avLst/>
          </a:prstGeom>
          <a:solidFill>
            <a:srgbClr val="CC33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5" name="Rectangle 74"/>
          <p:cNvSpPr/>
          <p:nvPr/>
        </p:nvSpPr>
        <p:spPr bwMode="auto">
          <a:xfrm>
            <a:off x="73914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6" name="Rectangle 75"/>
          <p:cNvSpPr/>
          <p:nvPr/>
        </p:nvSpPr>
        <p:spPr bwMode="auto">
          <a:xfrm>
            <a:off x="76962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7" name="Rectangle 76"/>
          <p:cNvSpPr/>
          <p:nvPr/>
        </p:nvSpPr>
        <p:spPr bwMode="auto">
          <a:xfrm>
            <a:off x="8001000" y="4191000"/>
            <a:ext cx="304800" cy="254096"/>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8" name="TextBox 77"/>
          <p:cNvSpPr txBox="1"/>
          <p:nvPr/>
        </p:nvSpPr>
        <p:spPr>
          <a:xfrm>
            <a:off x="8305800" y="4191000"/>
            <a:ext cx="463588" cy="276999"/>
          </a:xfrm>
          <a:prstGeom prst="rect">
            <a:avLst/>
          </a:prstGeom>
          <a:noFill/>
        </p:spPr>
        <p:txBody>
          <a:bodyPr wrap="none" rtlCol="0">
            <a:spAutoFit/>
          </a:bodyPr>
          <a:lstStyle/>
          <a:p>
            <a:pPr algn="r"/>
            <a:r>
              <a:rPr lang="en-US" sz="1200" dirty="0" smtClean="0">
                <a:latin typeface="Courier New" pitchFamily="49" charset="0"/>
                <a:cs typeface="Courier New" pitchFamily="49" charset="0"/>
              </a:rPr>
              <a:t>...</a:t>
            </a:r>
            <a:endParaRPr lang="en-US" sz="1200" dirty="0">
              <a:latin typeface="Courier New" pitchFamily="49" charset="0"/>
              <a:cs typeface="Courier New" pitchFamily="49" charset="0"/>
            </a:endParaRPr>
          </a:p>
        </p:txBody>
      </p:sp>
      <p:sp>
        <p:nvSpPr>
          <p:cNvPr id="79" name="TextBox 78"/>
          <p:cNvSpPr txBox="1"/>
          <p:nvPr/>
        </p:nvSpPr>
        <p:spPr>
          <a:xfrm>
            <a:off x="4540659" y="5246348"/>
            <a:ext cx="928459" cy="276999"/>
          </a:xfrm>
          <a:prstGeom prst="rect">
            <a:avLst/>
          </a:prstGeom>
          <a:noFill/>
        </p:spPr>
        <p:txBody>
          <a:bodyPr wrap="none" rtlCol="0">
            <a:spAutoFit/>
          </a:bodyPr>
          <a:lstStyle/>
          <a:p>
            <a:pPr algn="r"/>
            <a:r>
              <a:rPr lang="en-US" sz="1200" dirty="0" smtClean="0">
                <a:latin typeface="Courier New" pitchFamily="49" charset="0"/>
                <a:cs typeface="Courier New" pitchFamily="49" charset="0"/>
              </a:rPr>
              <a:t>Vertex 1</a:t>
            </a:r>
            <a:endParaRPr lang="en-US" sz="1200" dirty="0">
              <a:latin typeface="Courier New" pitchFamily="49" charset="0"/>
              <a:cs typeface="Courier New" pitchFamily="49" charset="0"/>
            </a:endParaRPr>
          </a:p>
        </p:txBody>
      </p:sp>
      <p:sp>
        <p:nvSpPr>
          <p:cNvPr id="80" name="Rectangle 79"/>
          <p:cNvSpPr/>
          <p:nvPr/>
        </p:nvSpPr>
        <p:spPr bwMode="auto">
          <a:xfrm>
            <a:off x="5486400" y="5250740"/>
            <a:ext cx="304800" cy="254096"/>
          </a:xfrm>
          <a:prstGeom prst="rect">
            <a:avLst/>
          </a:prstGeom>
          <a:solidFill>
            <a:srgbClr val="CC0099"/>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1" name="Rectangle 80"/>
          <p:cNvSpPr/>
          <p:nvPr/>
        </p:nvSpPr>
        <p:spPr bwMode="auto">
          <a:xfrm>
            <a:off x="5794342" y="5250740"/>
            <a:ext cx="304800" cy="254096"/>
          </a:xfrm>
          <a:prstGeom prst="rect">
            <a:avLst/>
          </a:prstGeom>
          <a:solidFill>
            <a:srgbClr val="FF9933"/>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2" name="Rectangle 81"/>
          <p:cNvSpPr/>
          <p:nvPr/>
        </p:nvSpPr>
        <p:spPr bwMode="auto">
          <a:xfrm>
            <a:off x="6096000" y="5250740"/>
            <a:ext cx="304800" cy="254096"/>
          </a:xfrm>
          <a:prstGeom prst="rect">
            <a:avLst/>
          </a:prstGeom>
          <a:solidFill>
            <a:schemeClr val="accent1">
              <a:lumMod val="9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3" name="Rectangle 82"/>
          <p:cNvSpPr/>
          <p:nvPr/>
        </p:nvSpPr>
        <p:spPr bwMode="auto">
          <a:xfrm>
            <a:off x="6400800" y="5250740"/>
            <a:ext cx="304800" cy="254096"/>
          </a:xfrm>
          <a:prstGeom prst="rect">
            <a:avLst/>
          </a:prstGeom>
          <a:solidFill>
            <a:srgbClr val="92D05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4" name="Rectangle 83"/>
          <p:cNvSpPr/>
          <p:nvPr/>
        </p:nvSpPr>
        <p:spPr bwMode="auto">
          <a:xfrm>
            <a:off x="6705600" y="5250740"/>
            <a:ext cx="304800" cy="254096"/>
          </a:xfrm>
          <a:prstGeom prst="rect">
            <a:avLst/>
          </a:prstGeom>
          <a:solidFill>
            <a:srgbClr val="CC330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4" name="Oval 3"/>
          <p:cNvSpPr/>
          <p:nvPr/>
        </p:nvSpPr>
        <p:spPr bwMode="auto">
          <a:xfrm>
            <a:off x="5821225" y="3376999"/>
            <a:ext cx="427175" cy="381000"/>
          </a:xfrm>
          <a:prstGeom prst="ellipse">
            <a:avLst/>
          </a:prstGeom>
          <a:noFill/>
          <a:ln w="190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6" name="Oval 65"/>
          <p:cNvSpPr/>
          <p:nvPr/>
        </p:nvSpPr>
        <p:spPr bwMode="auto">
          <a:xfrm>
            <a:off x="5821225" y="3771508"/>
            <a:ext cx="427175" cy="381000"/>
          </a:xfrm>
          <a:prstGeom prst="ellipse">
            <a:avLst/>
          </a:prstGeom>
          <a:noFill/>
          <a:ln w="190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67" name="Oval 66"/>
          <p:cNvSpPr/>
          <p:nvPr/>
        </p:nvSpPr>
        <p:spPr bwMode="auto">
          <a:xfrm>
            <a:off x="6433967" y="4140152"/>
            <a:ext cx="1033633" cy="381000"/>
          </a:xfrm>
          <a:prstGeom prst="ellipse">
            <a:avLst/>
          </a:prstGeom>
          <a:noFill/>
          <a:ln w="190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cxnSp>
        <p:nvCxnSpPr>
          <p:cNvPr id="6" name="Curved Connector 5"/>
          <p:cNvCxnSpPr>
            <a:stCxn id="4" idx="2"/>
            <a:endCxn id="80" idx="0"/>
          </p:cNvCxnSpPr>
          <p:nvPr/>
        </p:nvCxnSpPr>
        <p:spPr bwMode="auto">
          <a:xfrm rot="10800000" flipV="1">
            <a:off x="5638801" y="3567498"/>
            <a:ext cx="182425" cy="1683241"/>
          </a:xfrm>
          <a:prstGeom prst="curvedConnector2">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2" name="Curved Connector 11"/>
          <p:cNvCxnSpPr>
            <a:stCxn id="73" idx="0"/>
            <a:endCxn id="81" idx="0"/>
          </p:cNvCxnSpPr>
          <p:nvPr/>
        </p:nvCxnSpPr>
        <p:spPr bwMode="auto">
          <a:xfrm rot="16200000" flipH="1" flipV="1">
            <a:off x="5453401" y="4684341"/>
            <a:ext cx="1059740" cy="73058"/>
          </a:xfrm>
          <a:prstGeom prst="curvedConnector5">
            <a:avLst>
              <a:gd name="adj1" fmla="val 46923"/>
              <a:gd name="adj2" fmla="val -69892"/>
              <a:gd name="adj3" fmla="val 61989"/>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6" name="Curved Connector 15"/>
          <p:cNvCxnSpPr>
            <a:stCxn id="67" idx="4"/>
          </p:cNvCxnSpPr>
          <p:nvPr/>
        </p:nvCxnSpPr>
        <p:spPr bwMode="auto">
          <a:xfrm rot="5400000">
            <a:off x="6421768" y="4652584"/>
            <a:ext cx="660448" cy="397584"/>
          </a:xfrm>
          <a:prstGeom prst="curvedConnector3">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68" name="TextBox 67"/>
          <p:cNvSpPr txBox="1"/>
          <p:nvPr/>
        </p:nvSpPr>
        <p:spPr>
          <a:xfrm>
            <a:off x="1077347" y="6128266"/>
            <a:ext cx="1437253" cy="369332"/>
          </a:xfrm>
          <a:prstGeom prst="rect">
            <a:avLst/>
          </a:prstGeom>
          <a:solidFill>
            <a:srgbClr val="800080"/>
          </a:solidFill>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dirty="0" smtClean="0"/>
              <a:t>Framebuffer</a:t>
            </a:r>
            <a:endParaRPr lang="en-US" dirty="0"/>
          </a:p>
        </p:txBody>
      </p:sp>
      <p:sp>
        <p:nvSpPr>
          <p:cNvPr id="3" name="Slide Number Placeholder 2"/>
          <p:cNvSpPr>
            <a:spLocks noGrp="1"/>
          </p:cNvSpPr>
          <p:nvPr>
            <p:ph type="sldNum" sz="quarter" idx="11"/>
          </p:nvPr>
        </p:nvSpPr>
        <p:spPr/>
        <p:txBody>
          <a:bodyPr/>
          <a:lstStyle/>
          <a:p>
            <a:fld id="{048D3C82-491F-4F02-A89C-B40ED79CC886}" type="slidenum">
              <a:rPr lang="en-US" smtClean="0"/>
              <a:pPr/>
              <a:t>9</a:t>
            </a:fld>
            <a:endParaRPr lang="en-US"/>
          </a:p>
        </p:txBody>
      </p:sp>
    </p:spTree>
    <p:extLst>
      <p:ext uri="{BB962C8B-B14F-4D97-AF65-F5344CB8AC3E}">
        <p14:creationId xmlns:p14="http://schemas.microsoft.com/office/powerpoint/2010/main" val="3380975867"/>
      </p:ext>
    </p:extLst>
  </p:cSld>
  <p:clrMapOvr>
    <a:masterClrMapping/>
  </p:clrMapOvr>
</p:sld>
</file>

<file path=ppt/theme/theme1.xml><?xml version="1.0" encoding="utf-8"?>
<a:theme xmlns:a="http://schemas.openxmlformats.org/drawingml/2006/main" name="Pixel">
  <a:themeElements>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fontScheme name="Pix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Pixel</Template>
  <TotalTime>10227</TotalTime>
  <Words>4248</Words>
  <Application>Microsoft Office PowerPoint</Application>
  <PresentationFormat>On-screen Show (4:3)</PresentationFormat>
  <Paragraphs>1320</Paragraphs>
  <Slides>86</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86</vt:i4>
      </vt:variant>
    </vt:vector>
  </HeadingPairs>
  <TitlesOfParts>
    <vt:vector size="92" baseType="lpstr">
      <vt:lpstr>Arial</vt:lpstr>
      <vt:lpstr>Arial Black</vt:lpstr>
      <vt:lpstr>Courier New</vt:lpstr>
      <vt:lpstr>Times New Roman</vt:lpstr>
      <vt:lpstr>Wingdings</vt:lpstr>
      <vt:lpstr>Pixel</vt:lpstr>
      <vt:lpstr>The Graphics Pipeline</vt:lpstr>
      <vt:lpstr>Agenda</vt:lpstr>
      <vt:lpstr>Graphics Taxonomy</vt:lpstr>
      <vt:lpstr>Graphics Review:  Rendering</vt:lpstr>
      <vt:lpstr>Graphics Pipeline Walkthrough</vt:lpstr>
      <vt:lpstr>Vertex Assembly</vt:lpstr>
      <vt:lpstr>Vertex Assembly</vt:lpstr>
      <vt:lpstr>Vertex Assembly</vt:lpstr>
      <vt:lpstr>Vertex Assembly</vt:lpstr>
      <vt:lpstr>Vertex Shader</vt:lpstr>
      <vt:lpstr>Vertex Shader</vt:lpstr>
      <vt:lpstr>Vertex Shader</vt:lpstr>
      <vt:lpstr>Vertex Shader</vt:lpstr>
      <vt:lpstr>Vertex Shader</vt:lpstr>
      <vt:lpstr>Vertex Shader</vt:lpstr>
      <vt:lpstr>Vertex Shader</vt:lpstr>
      <vt:lpstr>Vertex Shader</vt:lpstr>
      <vt:lpstr>Vertex Shader</vt:lpstr>
      <vt:lpstr>Vertex Shader</vt:lpstr>
      <vt:lpstr>Vertex Shader</vt:lpstr>
      <vt:lpstr>Vertex Shader</vt:lpstr>
      <vt:lpstr>Vertex Shader</vt:lpstr>
      <vt:lpstr>Vertex Shader</vt:lpstr>
      <vt:lpstr>Vertex Shader</vt:lpstr>
      <vt:lpstr>Vertex Shader</vt:lpstr>
      <vt:lpstr>Vertex Shader</vt:lpstr>
      <vt:lpstr>Primitive Assembly</vt:lpstr>
      <vt:lpstr>Primitive Assembly</vt:lpstr>
      <vt:lpstr>Primitive Assembly</vt:lpstr>
      <vt:lpstr>Primitive Assembly</vt:lpstr>
      <vt:lpstr>Primitive Assembly</vt:lpstr>
      <vt:lpstr>Primitive Assembly</vt:lpstr>
      <vt:lpstr>Primitive Assembly</vt:lpstr>
      <vt:lpstr>Primitive Assembly</vt:lpstr>
      <vt:lpstr>Perspective Division and Viewport Transform</vt:lpstr>
      <vt:lpstr>Clipping</vt:lpstr>
      <vt:lpstr>Rasterization</vt:lpstr>
      <vt:lpstr>Fragment Shader</vt:lpstr>
      <vt:lpstr>Fragment Shader</vt:lpstr>
      <vt:lpstr>Fragment Shader</vt:lpstr>
      <vt:lpstr>Fragment Shader</vt:lpstr>
      <vt:lpstr>Fragment Shader</vt:lpstr>
      <vt:lpstr>Fragment Shader</vt:lpstr>
      <vt:lpstr>Fragment Shader</vt:lpstr>
      <vt:lpstr>Fragment Shader</vt:lpstr>
      <vt:lpstr>Fragment Shader</vt:lpstr>
      <vt:lpstr>Fragment Shader</vt:lpstr>
      <vt:lpstr>Fragment Shader</vt:lpstr>
      <vt:lpstr>Fragment Shader</vt:lpstr>
      <vt:lpstr>Fragment Shader</vt:lpstr>
      <vt:lpstr>Fragment Shader</vt:lpstr>
      <vt:lpstr>Vertex and Fragment Shader Examples</vt:lpstr>
      <vt:lpstr>Per-Fragment Tests</vt:lpstr>
      <vt:lpstr>Scissor Test</vt:lpstr>
      <vt:lpstr>Scissor Test</vt:lpstr>
      <vt:lpstr>Stencil Test</vt:lpstr>
      <vt:lpstr>Depth Test</vt:lpstr>
      <vt:lpstr>Depth Test</vt:lpstr>
      <vt:lpstr>Depth Test</vt:lpstr>
      <vt:lpstr>Blending</vt:lpstr>
      <vt:lpstr>Blending</vt:lpstr>
      <vt:lpstr>Blending</vt:lpstr>
      <vt:lpstr>Graphics Pipeline Walkthrough</vt:lpstr>
      <vt:lpstr>Example Performance Analysis</vt:lpstr>
      <vt:lpstr>Evolution of the Programmable Graphics Pipeline</vt:lpstr>
      <vt:lpstr>Early 90s – Pre GPU</vt:lpstr>
      <vt:lpstr>Why GPUs?</vt:lpstr>
      <vt:lpstr>Texture Hardware</vt:lpstr>
      <vt:lpstr>3dfx Voodoo (1996)</vt:lpstr>
      <vt:lpstr>Aside:  Mario Kart 64</vt:lpstr>
      <vt:lpstr>Aside:  Mario Kart Wii</vt:lpstr>
      <vt:lpstr>NVIDIA GeForce 256 (1999)</vt:lpstr>
      <vt:lpstr>NVIDIA GeForce 3 (2001)</vt:lpstr>
      <vt:lpstr>NVIDIA GeForce 6 (2004)</vt:lpstr>
      <vt:lpstr>NVIDIA GeForce 6 (2004)</vt:lpstr>
      <vt:lpstr>NVIDIA GeForce 6 (2004)</vt:lpstr>
      <vt:lpstr>Dynamic Branches</vt:lpstr>
      <vt:lpstr>Dynamic Branches</vt:lpstr>
      <vt:lpstr>NVIDIA GeForce 6 (2004)</vt:lpstr>
      <vt:lpstr>NVIDIA GeForce 8 (2006)</vt:lpstr>
      <vt:lpstr>Geometry Shaders</vt:lpstr>
      <vt:lpstr>NVIDIA G80 Architecture</vt:lpstr>
      <vt:lpstr>Why Unify Shader Processors?</vt:lpstr>
      <vt:lpstr>Why Unify Shader Processors?</vt:lpstr>
      <vt:lpstr>Evolution of the Programmable Graphics Pipeline </vt:lpstr>
      <vt:lpstr>Evolution of the Programmable Graphics Pipeline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CozzDogg</dc:creator>
  <cp:lastModifiedBy>pjcozzi</cp:lastModifiedBy>
  <cp:revision>124</cp:revision>
  <cp:lastPrinted>2012-10-15T20:01:30Z</cp:lastPrinted>
  <dcterms:created xsi:type="dcterms:W3CDTF">2011-01-14T02:17:40Z</dcterms:created>
  <dcterms:modified xsi:type="dcterms:W3CDTF">2016-10-16T16:07:25Z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6</vt:i4>
  </property>
</Properties>
</file>